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07" r:id="rId1"/>
    <p:sldMasterId id="2147483699" r:id="rId2"/>
  </p:sldMasterIdLst>
  <p:notesMasterIdLst>
    <p:notesMasterId r:id="rId27"/>
  </p:notesMasterIdLst>
  <p:sldIdLst>
    <p:sldId id="398" r:id="rId3"/>
    <p:sldId id="399" r:id="rId4"/>
    <p:sldId id="400" r:id="rId5"/>
    <p:sldId id="2857" r:id="rId6"/>
    <p:sldId id="2858" r:id="rId7"/>
    <p:sldId id="843" r:id="rId8"/>
    <p:sldId id="842" r:id="rId9"/>
    <p:sldId id="2859" r:id="rId10"/>
    <p:sldId id="2860" r:id="rId11"/>
    <p:sldId id="2861" r:id="rId12"/>
    <p:sldId id="2862" r:id="rId13"/>
    <p:sldId id="2863" r:id="rId14"/>
    <p:sldId id="2864" r:id="rId15"/>
    <p:sldId id="2865" r:id="rId16"/>
    <p:sldId id="845" r:id="rId17"/>
    <p:sldId id="2866" r:id="rId18"/>
    <p:sldId id="2867" r:id="rId19"/>
    <p:sldId id="2868" r:id="rId20"/>
    <p:sldId id="846" r:id="rId21"/>
    <p:sldId id="2870" r:id="rId22"/>
    <p:sldId id="2869" r:id="rId23"/>
    <p:sldId id="855" r:id="rId24"/>
    <p:sldId id="859" r:id="rId25"/>
    <p:sldId id="287" r:id="rId26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265B"/>
    <a:srgbClr val="ED145B"/>
    <a:srgbClr val="A5A5A5"/>
    <a:srgbClr val="ED7D31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202B0CA-FC54-4496-8BCA-5EF66A818D29}" styleName="Estilo Escuro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D03447BB-5D67-496B-8E87-E561075AD55C}" styleName="Estilo Escuro 1 - Ênfase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EC20E35-A176-4012-BC5E-935CFFF8708E}" styleName="Estilo Médio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62" autoAdjust="0"/>
    <p:restoredTop sz="83977" autoAdjust="0"/>
  </p:normalViewPr>
  <p:slideViewPr>
    <p:cSldViewPr>
      <p:cViewPr varScale="1">
        <p:scale>
          <a:sx n="72" d="100"/>
          <a:sy n="72" d="100"/>
        </p:scale>
        <p:origin x="1718" y="6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A5E1ED-E65E-440E-8A4B-5F5DC973F797}" type="datetimeFigureOut">
              <a:rPr lang="pt-BR" smtClean="0"/>
              <a:pPr/>
              <a:t>11/09/2023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0942CD-4DA8-49D4-9C3A-BA5FFA832728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140170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942CD-4DA8-49D4-9C3A-BA5FFA832728}" type="slidenum">
              <a:rPr lang="pt-BR" smtClean="0"/>
              <a:pPr/>
              <a:t>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451286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9" name="Google Shape;499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30A214-E188-C77C-B425-513451BCFB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150CF2E-D0E3-F59B-D9C8-C55D626870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3936CC2-0E36-B5CC-0790-6253A28F47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7AD07-0C2A-424C-83EF-FCCF4A0D3BA0}" type="datetime1">
              <a:rPr lang="pt-BR" smtClean="0"/>
              <a:t>11/09/2023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720CDAD-8DC1-477B-56DE-2AC6E9F394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784354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BEAD23-7783-893D-17B8-452503D06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FE8F5BD4-F27D-69D7-9453-CB794E13BF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504015A-69BA-8802-36D2-C65FCD25A2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2FB66-59C8-46A5-AD82-5DAAFD2DC390}" type="datetime1">
              <a:rPr lang="pt-BR" smtClean="0"/>
              <a:t>11/09/2023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0354F22-FC12-CE6D-59C2-1382867A40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807897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46F3F501-CB02-C519-2635-E0F0D716D2A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CF36AE80-6041-B154-D336-1DC6F4DE38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4E006C1-761A-8C81-8861-24FDEBA556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C8D2-C61E-4471-AD68-1C0D45A8EAFC}" type="datetime1">
              <a:rPr lang="pt-BR" smtClean="0"/>
              <a:t>11/09/2023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2D636FE-F941-2EEB-1F92-DA23953065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906883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Holder 4">
            <a:extLst>
              <a:ext uri="{FF2B5EF4-FFF2-40B4-BE49-F238E27FC236}">
                <a16:creationId xmlns:a16="http://schemas.microsoft.com/office/drawing/2014/main" id="{AD411D46-9E17-D6EB-83C7-D67283ACDD37}"/>
              </a:ext>
            </a:extLst>
          </p:cNvPr>
          <p:cNvSpPr>
            <a:spLocks noGrp="1"/>
          </p:cNvSpPr>
          <p:nvPr>
            <p:ph type="ftr" sz="quarter" idx="5"/>
          </p:nvPr>
        </p:nvSpPr>
        <p:spPr>
          <a:xfrm>
            <a:off x="3108960" y="6377941"/>
            <a:ext cx="2926080" cy="3429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6" name="Holder 5">
            <a:extLst>
              <a:ext uri="{FF2B5EF4-FFF2-40B4-BE49-F238E27FC236}">
                <a16:creationId xmlns:a16="http://schemas.microsoft.com/office/drawing/2014/main" id="{2D84562A-7C97-4305-1D4B-21C71A2A1854}"/>
              </a:ext>
            </a:extLst>
          </p:cNvPr>
          <p:cNvSpPr>
            <a:spLocks noGrp="1"/>
          </p:cNvSpPr>
          <p:nvPr>
            <p:ph type="dt" sz="half" idx="6"/>
          </p:nvPr>
        </p:nvSpPr>
        <p:spPr>
          <a:xfrm>
            <a:off x="457200" y="6377941"/>
            <a:ext cx="2103120" cy="36933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rgbClr val="F00659"/>
                </a:solidFill>
              </a:defRPr>
            </a:lvl1pPr>
          </a:lstStyle>
          <a:p>
            <a:fld id="{C3E38981-C08A-4A29-B885-392FB4EE0709}" type="datetime1">
              <a:rPr lang="pt-BR" smtClean="0"/>
              <a:t>11/09/2023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23996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abeçalho da Seção">
  <p:cSld name="1_Cabeçalho da Seção">
    <p:bg>
      <p:bgPr>
        <a:solidFill>
          <a:schemeClr val="lt1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3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1975644"/>
            <a:ext cx="9143999" cy="2906713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37"/>
          <p:cNvSpPr txBox="1">
            <a:spLocks noGrp="1"/>
          </p:cNvSpPr>
          <p:nvPr>
            <p:ph type="title"/>
          </p:nvPr>
        </p:nvSpPr>
        <p:spPr>
          <a:xfrm>
            <a:off x="628650" y="2073528"/>
            <a:ext cx="8387603" cy="12344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3000"/>
              <a:buFont typeface="Arial"/>
              <a:buNone/>
              <a:defRPr sz="3000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62" name="Google Shape;62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0070" y="2039438"/>
            <a:ext cx="149369" cy="2592933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37"/>
          <p:cNvSpPr txBox="1"/>
          <p:nvPr/>
        </p:nvSpPr>
        <p:spPr>
          <a:xfrm>
            <a:off x="628649" y="3357951"/>
            <a:ext cx="8024534" cy="12344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marR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400"/>
              <a:buFont typeface="Arial"/>
              <a:buNone/>
            </a:pPr>
            <a:r>
              <a:rPr lang="pt-BR" sz="1400" b="1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Todos direitos reservados. Reprodução ou divulgação total ou parcial deste documento é expressamente proibido sem o consentimento formal, por escrito, do Professor (autor).</a:t>
            </a:r>
            <a:endParaRPr sz="2800" b="1">
              <a:solidFill>
                <a:srgbClr val="D8D8D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733205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2125981"/>
            <a:ext cx="77724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1"/>
            <a:ext cx="64008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1"/>
            <a:ext cx="2926080" cy="3429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1"/>
            <a:ext cx="2103120" cy="36933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FE63D7-5B4A-40A4-8FD4-EA63D1010EB7}" type="datetime1">
              <a:rPr lang="pt-BR" smtClean="0"/>
              <a:t>11/09/2023</a:t>
            </a:fld>
            <a:endParaRPr lang="en-US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1"/>
            <a:ext cx="2103120" cy="34290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646462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597025" y="56108"/>
            <a:ext cx="5949950" cy="1820333"/>
          </a:xfrm>
          <a:prstGeom prst="rect">
            <a:avLst/>
          </a:prstGeom>
        </p:spPr>
        <p:txBody>
          <a:bodyPr lIns="0" tIns="0" rIns="0" bIns="0"/>
          <a:lstStyle>
            <a:lvl1pPr>
              <a:defRPr sz="30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56888" y="1834008"/>
            <a:ext cx="7230222" cy="3691467"/>
          </a:xfrm>
          <a:prstGeom prst="rect">
            <a:avLst/>
          </a:prstGeom>
        </p:spPr>
        <p:txBody>
          <a:bodyPr lIns="0" tIns="0" rIns="0" bIns="0"/>
          <a:lstStyle>
            <a:lvl1pPr>
              <a:defRPr sz="18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1"/>
            <a:ext cx="2926080" cy="3429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1"/>
            <a:ext cx="2103120" cy="36933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719147-5557-4D76-A2C3-BF25882771D2}" type="datetime1">
              <a:rPr lang="pt-BR" smtClean="0"/>
              <a:t>11/09/2023</a:t>
            </a:fld>
            <a:endParaRPr lang="en-US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1"/>
            <a:ext cx="2103120" cy="34290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53657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0"/>
                </a:moveTo>
                <a:lnTo>
                  <a:pt x="9143999" y="0"/>
                </a:lnTo>
                <a:lnTo>
                  <a:pt x="9143999" y="5143499"/>
                </a:lnTo>
                <a:lnTo>
                  <a:pt x="0" y="514349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800" dirty="0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597025" y="56108"/>
            <a:ext cx="5949950" cy="1820333"/>
          </a:xfrm>
          <a:prstGeom prst="rect">
            <a:avLst/>
          </a:prstGeom>
        </p:spPr>
        <p:txBody>
          <a:bodyPr lIns="0" tIns="0" rIns="0" bIns="0"/>
          <a:lstStyle>
            <a:lvl1pPr>
              <a:defRPr sz="30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93476" y="1800417"/>
            <a:ext cx="3801745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608275" y="1800417"/>
            <a:ext cx="4022725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>
          <a:xfrm>
            <a:off x="3108960" y="6377941"/>
            <a:ext cx="2926080" cy="3429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>
          <a:xfrm>
            <a:off x="457200" y="6377941"/>
            <a:ext cx="2103120" cy="36933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250340-7104-44A8-88A9-88532CCE9C1C}" type="datetime1">
              <a:rPr lang="pt-BR" smtClean="0"/>
              <a:t>11/09/2023</a:t>
            </a:fld>
            <a:endParaRPr lang="en-US" dirty="0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>
          <a:xfrm>
            <a:off x="6583680" y="6377941"/>
            <a:ext cx="2103120" cy="34290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133362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597025" y="56108"/>
            <a:ext cx="5949950" cy="1820333"/>
          </a:xfrm>
          <a:prstGeom prst="rect">
            <a:avLst/>
          </a:prstGeom>
        </p:spPr>
        <p:txBody>
          <a:bodyPr lIns="0" tIns="0" rIns="0" bIns="0"/>
          <a:lstStyle>
            <a:lvl1pPr>
              <a:defRPr sz="30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>
          <a:xfrm>
            <a:off x="3108960" y="6377941"/>
            <a:ext cx="2926080" cy="3429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>
          <a:xfrm>
            <a:off x="457200" y="6377941"/>
            <a:ext cx="2103120" cy="36933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47EA32-7810-48BE-A9BB-EA3D8AA5AD34}" type="datetime1">
              <a:rPr lang="pt-BR" smtClean="0"/>
              <a:t>11/09/2023</a:t>
            </a:fld>
            <a:endParaRPr lang="en-US" dirty="0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>
          <a:xfrm>
            <a:off x="6583680" y="6377941"/>
            <a:ext cx="2103120" cy="34290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2765027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>
          <a:xfrm>
            <a:off x="3108960" y="6377941"/>
            <a:ext cx="2926080" cy="3429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>
          <a:xfrm>
            <a:off x="457200" y="6377941"/>
            <a:ext cx="2103120" cy="36933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28E9E9-B91F-400E-BE43-87BB4B5C6F4E}" type="datetime1">
              <a:rPr lang="pt-BR" smtClean="0"/>
              <a:t>11/09/2023</a:t>
            </a:fld>
            <a:endParaRPr lang="en-US" dirty="0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>
          <a:xfrm>
            <a:off x="6583680" y="6377941"/>
            <a:ext cx="2103120" cy="34290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0486288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9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A9E773EA-BFD5-41D4-8CCD-2C9F67DAB481}" type="datetime1">
              <a:rPr lang="pt-BR" smtClean="0"/>
              <a:t>11/09/2023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CF973526-B948-4FC3-A3E9-C3059ABF8362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047646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28F8DB-4BFC-C27B-95E9-DF259529D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B1C91E0-FF65-7379-0A85-203A6688B8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5C3C6F8-0743-A277-3801-86C8CD44FC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7C8B6-CF57-4A95-AF6C-A77E6C230ED3}" type="datetime1">
              <a:rPr lang="pt-BR" smtClean="0"/>
              <a:t>11/09/2023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A1E6577-222D-2179-BA05-00B4C717F8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2258780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+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478938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E410D6-C8DC-901D-7FD5-DCD23B872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EE404F0-B42A-5F6B-47AB-77B51F85CE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E90AB31-2857-01B1-816A-929E4100F7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50989-24C8-4023-9B0D-A6D249548FD9}" type="datetime1">
              <a:rPr lang="pt-BR" smtClean="0"/>
              <a:t>11/09/2023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374D29E-A6A5-6CEC-3CBA-E804CA4574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89605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D71CD7-47BB-DBF2-5A89-38D337CD10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08DD532-9B14-D558-3496-5F85A239EC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22964AC-1D50-5342-4AD9-CF4A7C324D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49D74AA2-F851-8F8B-3E0F-A7AA25475F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9BC96A-9776-4585-A439-BC9E2DA226C1}" type="datetime1">
              <a:rPr lang="pt-BR" smtClean="0"/>
              <a:t>11/09/2023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5BF9B63-A1C5-EDA1-7D82-71ADB98F05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91473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6222608-86B5-FD3C-BAAF-9D0FFCC579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7845CF9-729C-FDAD-947C-75DF6CCC56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FFD4DBAB-89B4-8D7A-FAA7-5F78E2AEE4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9F1325C0-FEC8-144F-2860-660D11E628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6A429DD8-6C80-F443-4A47-F051496C42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526DCCCE-64BE-65DD-678A-3D5CFBFD8C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2BE36-2922-4567-BD67-201EFA21BF6D}" type="datetime1">
              <a:rPr lang="pt-BR" smtClean="0"/>
              <a:t>11/09/2023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5BEBF7CB-82C8-0901-57BD-348BE3B4C4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274025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614D30-D5C9-02EE-6036-F2944F34C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FFCEB696-0BCC-C487-025E-427827E1C2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462A9-4B1E-4013-BFB1-FC92225AC2F2}" type="datetime1">
              <a:rPr lang="pt-BR" smtClean="0"/>
              <a:t>11/09/2023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D668A590-A783-C45C-9CAB-CF65966E1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397152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73707019-9871-ECAE-B1F2-5C576FB510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6EC7A-67E7-4978-9BAE-C8F82A40B13B}" type="datetime1">
              <a:rPr lang="pt-BR" smtClean="0"/>
              <a:t>11/09/2023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8BC33DF0-4FA4-2244-DF0B-C07F4393E7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798628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E52987-1598-C408-632B-C1F899BF0D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575A4E3-B041-7DA8-FE56-EAB90F8984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00238CE-64B4-EAF3-613E-0E9648F10C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4D8C9F7-077D-8E57-6886-638B4098D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085A4E-80B8-47DD-9D9B-8E1B205CBB30}" type="datetime1">
              <a:rPr lang="pt-BR" smtClean="0"/>
              <a:t>11/09/2023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D27537BC-370C-9886-C056-C5C92C8E5E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847369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3AAF15-8A6E-B125-F4EF-86E5730DE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6CDBF1DF-3904-D04A-5880-ABA7C7A93D5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1602EE0-BB41-4BE7-015E-B7A274588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187720A-2C76-D086-3DA8-BEB7E1FF4D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9A02C-D9AD-4B8C-9B93-B0980E8E86EB}" type="datetime1">
              <a:rPr lang="pt-BR" smtClean="0"/>
              <a:t>11/09/2023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EF695283-F022-01DD-66A6-636B27C772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44630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8.xml"/><Relationship Id="rId10" Type="http://schemas.openxmlformats.org/officeDocument/2006/relationships/image" Target="../media/image5.png"/><Relationship Id="rId4" Type="http://schemas.openxmlformats.org/officeDocument/2006/relationships/slideLayout" Target="../slideLayouts/slideLayout17.xml"/><Relationship Id="rId9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800E7B77-23AE-E419-BDAC-01319A2B7D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0896000-103C-CF5B-6F3E-A929FC1A2C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dirty="0"/>
              <a:t>Clique para editar os estilos de texto Mestres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075BF3A-4999-F5AE-0968-C152D038E6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2762D0-3A59-4B14-83BA-8E0FC8A60AB1}" type="datetime1">
              <a:rPr lang="pt-BR" smtClean="0"/>
              <a:t>11/09/2023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F41B95A-F9F4-5C51-B984-BA4D32A90F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pic>
        <p:nvPicPr>
          <p:cNvPr id="7" name="Picture 16">
            <a:extLst>
              <a:ext uri="{FF2B5EF4-FFF2-40B4-BE49-F238E27FC236}">
                <a16:creationId xmlns:a16="http://schemas.microsoft.com/office/drawing/2014/main" id="{8A0A733A-2FB3-CDE1-495E-B932F4AA77D5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print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8" name="Rectangle 13">
            <a:extLst>
              <a:ext uri="{FF2B5EF4-FFF2-40B4-BE49-F238E27FC236}">
                <a16:creationId xmlns:a16="http://schemas.microsoft.com/office/drawing/2014/main" id="{8F3A294C-1A0B-E930-21AE-3E6E21ADE64F}"/>
              </a:ext>
            </a:extLst>
          </p:cNvPr>
          <p:cNvSpPr/>
          <p:nvPr userDrawn="1"/>
        </p:nvSpPr>
        <p:spPr>
          <a:xfrm>
            <a:off x="8354334" y="6165304"/>
            <a:ext cx="789666" cy="410186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CDC200F1-90C5-466D-872D-66C0CA0CF328}" type="slidenum">
              <a:rPr lang="pt-BR" smtClean="0"/>
              <a:pPr/>
              <a:t>‹nº›</a:t>
            </a:fld>
            <a:endParaRPr lang="en-US" dirty="0"/>
          </a:p>
        </p:txBody>
      </p:sp>
      <p:sp>
        <p:nvSpPr>
          <p:cNvPr id="9" name="Rectangle 10">
            <a:extLst>
              <a:ext uri="{FF2B5EF4-FFF2-40B4-BE49-F238E27FC236}">
                <a16:creationId xmlns:a16="http://schemas.microsoft.com/office/drawing/2014/main" id="{84478587-7D14-8988-4815-A66980D5D058}"/>
              </a:ext>
            </a:extLst>
          </p:cNvPr>
          <p:cNvSpPr/>
          <p:nvPr userDrawn="1"/>
        </p:nvSpPr>
        <p:spPr>
          <a:xfrm>
            <a:off x="0" y="6525344"/>
            <a:ext cx="2445026" cy="327285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59906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  <p:sldLayoutId id="2147483719" r:id="rId12"/>
    <p:sldLayoutId id="2147483720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6"/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0" y="2"/>
            <a:ext cx="9144000" cy="6864351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 userDrawn="1"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0475" t="-31201" b="-62954"/>
          <a:stretch/>
        </p:blipFill>
        <p:spPr>
          <a:xfrm>
            <a:off x="8382001" y="279400"/>
            <a:ext cx="533399" cy="304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07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</p:sldLayoutIdLst>
  <p:hf hdr="0" ft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utorialspoint.com/c_standard_library/string_h.htm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4.gif"/><Relationship Id="rId4" Type="http://schemas.openxmlformats.org/officeDocument/2006/relationships/hyperlink" Target="https://www.tinkercad.com/things/gjMKyLQqaPO?sharecode=vjtzjmstlAlw1sMJDovxfPmRPUlFM1VMTGkVnZAz3A4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www.tinkercad.com/things/aLIhyvorwjX?sharecode=bYKrA0leKgnx3gnWxOrTVJNkI6c0G1Jn2568wHhTXSE" TargetMode="Externa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99E2FC07-A5E7-004D-AF47-CA34106B58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76200" y="837363"/>
            <a:ext cx="9135541" cy="5138742"/>
          </a:xfrm>
          <a:prstGeom prst="rect">
            <a:avLst/>
          </a:prstGeom>
        </p:spPr>
      </p:pic>
      <p:pic>
        <p:nvPicPr>
          <p:cNvPr id="7" name="Imagem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69542" y="2997941"/>
            <a:ext cx="3204916" cy="862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679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Variáveis do tipo Caractere</a:t>
            </a:r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E219AA48-16B3-BED5-C32A-C3E25CD4FF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392" y="853705"/>
            <a:ext cx="5206060" cy="31946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8" name="Group 2">
            <a:extLst>
              <a:ext uri="{FF2B5EF4-FFF2-40B4-BE49-F238E27FC236}">
                <a16:creationId xmlns:a16="http://schemas.microsoft.com/office/drawing/2014/main" id="{0BB19025-5F3F-135A-F434-7A683C9FA2F4}"/>
              </a:ext>
            </a:extLst>
          </p:cNvPr>
          <p:cNvGrpSpPr/>
          <p:nvPr/>
        </p:nvGrpSpPr>
        <p:grpSpPr>
          <a:xfrm>
            <a:off x="479036" y="4259500"/>
            <a:ext cx="8228546" cy="835059"/>
            <a:chOff x="638714" y="1308295"/>
            <a:chExt cx="10971395" cy="1113412"/>
          </a:xfrm>
        </p:grpSpPr>
        <p:sp>
          <p:nvSpPr>
            <p:cNvPr id="19" name="Rectangle 78">
              <a:extLst>
                <a:ext uri="{FF2B5EF4-FFF2-40B4-BE49-F238E27FC236}">
                  <a16:creationId xmlns:a16="http://schemas.microsoft.com/office/drawing/2014/main" id="{3D5650F4-8F8F-AFE0-926A-3CE7F5F22069}"/>
                </a:ext>
              </a:extLst>
            </p:cNvPr>
            <p:cNvSpPr/>
            <p:nvPr/>
          </p:nvSpPr>
          <p:spPr bwMode="auto">
            <a:xfrm>
              <a:off x="1378424" y="1308295"/>
              <a:ext cx="10231685" cy="110305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24000" tIns="0" rIns="0" bIns="0" rtlCol="0" anchor="ctr"/>
            <a:lstStyle/>
            <a:p>
              <a:pPr defTabSz="685800" fontAlgn="base">
                <a:lnSpc>
                  <a:spcPct val="90000"/>
                </a:lnSpc>
                <a:defRPr/>
              </a:pPr>
              <a:r>
                <a:rPr lang="pt-BR" kern="0" dirty="0">
                  <a:solidFill>
                    <a:prstClr val="black"/>
                  </a:solidFill>
                  <a:latin typeface="Gotham HTF"/>
                  <a:cs typeface="Arial" pitchFamily="34" charset="0"/>
                </a:rPr>
                <a:t>Cada símbolo (Caractere) está mapeado em 8 bits, ou 1 byte.</a:t>
              </a:r>
            </a:p>
          </p:txBody>
        </p:sp>
        <p:sp>
          <p:nvSpPr>
            <p:cNvPr id="20" name="Pentagon 26">
              <a:extLst>
                <a:ext uri="{FF2B5EF4-FFF2-40B4-BE49-F238E27FC236}">
                  <a16:creationId xmlns:a16="http://schemas.microsoft.com/office/drawing/2014/main" id="{72B93229-D094-5EB8-C72E-606E16811204}"/>
                </a:ext>
              </a:extLst>
            </p:cNvPr>
            <p:cNvSpPr/>
            <p:nvPr/>
          </p:nvSpPr>
          <p:spPr bwMode="auto">
            <a:xfrm>
              <a:off x="638714" y="1308295"/>
              <a:ext cx="1075482" cy="1113412"/>
            </a:xfrm>
            <a:prstGeom prst="homePlate">
              <a:avLst>
                <a:gd name="adj" fmla="val 27321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pt-BR" b="1" kern="0" dirty="0">
                <a:solidFill>
                  <a:prstClr val="white"/>
                </a:solidFill>
                <a:latin typeface="Gotham HTF"/>
              </a:endParaRPr>
            </a:p>
          </p:txBody>
        </p:sp>
      </p:grpSp>
      <p:grpSp>
        <p:nvGrpSpPr>
          <p:cNvPr id="21" name="Group 3">
            <a:extLst>
              <a:ext uri="{FF2B5EF4-FFF2-40B4-BE49-F238E27FC236}">
                <a16:creationId xmlns:a16="http://schemas.microsoft.com/office/drawing/2014/main" id="{51D8F56C-CB05-9C60-6496-1829B27B001B}"/>
              </a:ext>
            </a:extLst>
          </p:cNvPr>
          <p:cNvGrpSpPr/>
          <p:nvPr/>
        </p:nvGrpSpPr>
        <p:grpSpPr>
          <a:xfrm>
            <a:off x="479036" y="5158843"/>
            <a:ext cx="8228546" cy="828819"/>
            <a:chOff x="638714" y="2617801"/>
            <a:chExt cx="10971395" cy="1105092"/>
          </a:xfrm>
        </p:grpSpPr>
        <p:sp>
          <p:nvSpPr>
            <p:cNvPr id="22" name="Rectangle 66">
              <a:extLst>
                <a:ext uri="{FF2B5EF4-FFF2-40B4-BE49-F238E27FC236}">
                  <a16:creationId xmlns:a16="http://schemas.microsoft.com/office/drawing/2014/main" id="{BA8D725D-3E95-E7C3-7EBE-3CAD781066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8424" y="2619839"/>
              <a:ext cx="10231685" cy="110305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24000" rIns="432000" rtlCol="0" anchor="ctr">
              <a:noAutofit/>
            </a:bodyPr>
            <a:lstStyle/>
            <a:p>
              <a:pPr defTabSz="685800" fontAlgn="base">
                <a:lnSpc>
                  <a:spcPct val="90000"/>
                </a:lnSpc>
                <a:defRPr/>
              </a:pPr>
              <a:r>
                <a:rPr lang="pt-BR" kern="0" dirty="0">
                  <a:solidFill>
                    <a:prstClr val="black"/>
                  </a:solidFill>
                  <a:latin typeface="Gotham HTF"/>
                  <a:cs typeface="Arial" pitchFamily="34" charset="0"/>
                </a:rPr>
                <a:t>Por isso, podemos usar o tipo </a:t>
              </a:r>
              <a:r>
                <a:rPr lang="pt-BR" b="1" kern="0" dirty="0">
                  <a:solidFill>
                    <a:srgbClr val="ED145B"/>
                  </a:solidFill>
                  <a:latin typeface="Gotham HTF"/>
                  <a:cs typeface="Arial" pitchFamily="34" charset="0"/>
                </a:rPr>
                <a:t>CHAR</a:t>
              </a:r>
              <a:r>
                <a:rPr lang="pt-BR" kern="0" dirty="0">
                  <a:solidFill>
                    <a:prstClr val="black"/>
                  </a:solidFill>
                  <a:latin typeface="Gotham HTF"/>
                  <a:cs typeface="Arial" pitchFamily="34" charset="0"/>
                </a:rPr>
                <a:t> ou </a:t>
              </a:r>
              <a:r>
                <a:rPr lang="pt-BR" b="1" kern="0" dirty="0">
                  <a:solidFill>
                    <a:srgbClr val="ED145B"/>
                  </a:solidFill>
                  <a:latin typeface="Gotham HTF"/>
                  <a:cs typeface="Arial" pitchFamily="34" charset="0"/>
                </a:rPr>
                <a:t>UNSIGNED</a:t>
              </a:r>
              <a:r>
                <a:rPr lang="pt-BR" b="1" kern="0" dirty="0">
                  <a:solidFill>
                    <a:prstClr val="black"/>
                  </a:solidFill>
                  <a:latin typeface="Gotham HTF"/>
                  <a:cs typeface="Arial" pitchFamily="34" charset="0"/>
                </a:rPr>
                <a:t> </a:t>
              </a:r>
              <a:r>
                <a:rPr lang="pt-BR" b="1" kern="0" dirty="0">
                  <a:solidFill>
                    <a:srgbClr val="ED145B"/>
                  </a:solidFill>
                  <a:latin typeface="Gotham HTF"/>
                  <a:cs typeface="Arial" pitchFamily="34" charset="0"/>
                </a:rPr>
                <a:t>CHAR</a:t>
              </a:r>
              <a:r>
                <a:rPr lang="pt-BR" b="1" kern="0" dirty="0">
                  <a:solidFill>
                    <a:prstClr val="black"/>
                  </a:solidFill>
                  <a:latin typeface="Gotham HTF"/>
                  <a:cs typeface="Arial" pitchFamily="34" charset="0"/>
                </a:rPr>
                <a:t> </a:t>
              </a:r>
              <a:r>
                <a:rPr lang="pt-BR" kern="0" dirty="0">
                  <a:solidFill>
                    <a:prstClr val="black"/>
                  </a:solidFill>
                  <a:latin typeface="Gotham HTF"/>
                  <a:cs typeface="Arial" pitchFamily="34" charset="0"/>
                </a:rPr>
                <a:t>como um </a:t>
              </a:r>
              <a:r>
                <a:rPr lang="pt-BR" b="1" kern="0" dirty="0">
                  <a:solidFill>
                    <a:srgbClr val="ED145B"/>
                  </a:solidFill>
                  <a:latin typeface="Gotham HTF"/>
                  <a:cs typeface="Arial" pitchFamily="34" charset="0"/>
                </a:rPr>
                <a:t>VALOR</a:t>
              </a:r>
              <a:r>
                <a:rPr lang="pt-BR" kern="0" dirty="0">
                  <a:solidFill>
                    <a:prstClr val="black"/>
                  </a:solidFill>
                  <a:latin typeface="Gotham HTF"/>
                  <a:cs typeface="Arial" pitchFamily="34" charset="0"/>
                </a:rPr>
                <a:t> </a:t>
              </a:r>
              <a:r>
                <a:rPr lang="pt-BR" b="1" kern="0" dirty="0">
                  <a:solidFill>
                    <a:srgbClr val="ED145B"/>
                  </a:solidFill>
                  <a:latin typeface="Gotham HTF"/>
                  <a:cs typeface="Arial" pitchFamily="34" charset="0"/>
                </a:rPr>
                <a:t>NUMÉRICO</a:t>
              </a:r>
              <a:r>
                <a:rPr lang="pt-BR" kern="0" dirty="0">
                  <a:solidFill>
                    <a:prstClr val="black"/>
                  </a:solidFill>
                  <a:latin typeface="Gotham HTF"/>
                  <a:cs typeface="Arial" pitchFamily="34" charset="0"/>
                </a:rPr>
                <a:t>, ou como um </a:t>
              </a:r>
              <a:r>
                <a:rPr lang="pt-BR" b="1" kern="0" dirty="0">
                  <a:solidFill>
                    <a:srgbClr val="ED145B"/>
                  </a:solidFill>
                  <a:latin typeface="Gotham HTF"/>
                  <a:cs typeface="Arial" pitchFamily="34" charset="0"/>
                </a:rPr>
                <a:t>SÍMBOLO</a:t>
              </a:r>
              <a:r>
                <a:rPr lang="pt-BR" kern="0" dirty="0">
                  <a:solidFill>
                    <a:prstClr val="black"/>
                  </a:solidFill>
                  <a:latin typeface="Gotham HTF"/>
                  <a:cs typeface="Arial" pitchFamily="34" charset="0"/>
                </a:rPr>
                <a:t> da tabela ASCII.</a:t>
              </a:r>
            </a:p>
          </p:txBody>
        </p:sp>
        <p:sp>
          <p:nvSpPr>
            <p:cNvPr id="23" name="Pentagon 19">
              <a:extLst>
                <a:ext uri="{FF2B5EF4-FFF2-40B4-BE49-F238E27FC236}">
                  <a16:creationId xmlns:a16="http://schemas.microsoft.com/office/drawing/2014/main" id="{D4BDFB11-027D-DAB1-D138-5722A4E6393F}"/>
                </a:ext>
              </a:extLst>
            </p:cNvPr>
            <p:cNvSpPr/>
            <p:nvPr/>
          </p:nvSpPr>
          <p:spPr bwMode="auto">
            <a:xfrm>
              <a:off x="638714" y="2617801"/>
              <a:ext cx="1088601" cy="1105092"/>
            </a:xfrm>
            <a:prstGeom prst="homePlate">
              <a:avLst>
                <a:gd name="adj" fmla="val 2732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pt-BR" b="1" kern="0" dirty="0">
                <a:solidFill>
                  <a:prstClr val="white"/>
                </a:solidFill>
                <a:latin typeface="Gotham HTF"/>
              </a:endParaRPr>
            </a:p>
          </p:txBody>
        </p:sp>
      </p:grpSp>
      <p:cxnSp>
        <p:nvCxnSpPr>
          <p:cNvPr id="24" name="Straight Connector 14">
            <a:extLst>
              <a:ext uri="{FF2B5EF4-FFF2-40B4-BE49-F238E27FC236}">
                <a16:creationId xmlns:a16="http://schemas.microsoft.com/office/drawing/2014/main" id="{FA7D4E39-1089-AED8-84BC-789A4FB5F646}"/>
              </a:ext>
            </a:extLst>
          </p:cNvPr>
          <p:cNvCxnSpPr>
            <a:cxnSpLocks/>
          </p:cNvCxnSpPr>
          <p:nvPr/>
        </p:nvCxnSpPr>
        <p:spPr>
          <a:xfrm flipV="1">
            <a:off x="479036" y="5125217"/>
            <a:ext cx="8228545" cy="2968"/>
          </a:xfrm>
          <a:prstGeom prst="line">
            <a:avLst/>
          </a:prstGeom>
          <a:ln w="317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15">
            <a:extLst>
              <a:ext uri="{FF2B5EF4-FFF2-40B4-BE49-F238E27FC236}">
                <a16:creationId xmlns:a16="http://schemas.microsoft.com/office/drawing/2014/main" id="{323A24E6-F811-2A7F-2BA5-41FD327C083B}"/>
              </a:ext>
            </a:extLst>
          </p:cNvPr>
          <p:cNvCxnSpPr>
            <a:cxnSpLocks/>
          </p:cNvCxnSpPr>
          <p:nvPr/>
        </p:nvCxnSpPr>
        <p:spPr>
          <a:xfrm flipV="1">
            <a:off x="479036" y="6018320"/>
            <a:ext cx="8228545" cy="2968"/>
          </a:xfrm>
          <a:prstGeom prst="line">
            <a:avLst/>
          </a:prstGeom>
          <a:ln w="317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" name="Imagem 54">
            <a:extLst>
              <a:ext uri="{FF2B5EF4-FFF2-40B4-BE49-F238E27FC236}">
                <a16:creationId xmlns:a16="http://schemas.microsoft.com/office/drawing/2014/main" id="{CDB1C769-0E1C-5917-21E9-0DD5012F85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3452" y="781094"/>
            <a:ext cx="3268595" cy="3268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489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Variáveis do tipo Caractere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9FF67EE-6095-FE5B-46FB-4783AE6145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76" r="1962"/>
          <a:stretch/>
        </p:blipFill>
        <p:spPr>
          <a:xfrm>
            <a:off x="143508" y="980728"/>
            <a:ext cx="8856984" cy="2474911"/>
          </a:xfrm>
          <a:prstGeom prst="rect">
            <a:avLst/>
          </a:prstGeom>
        </p:spPr>
      </p:pic>
      <p:sp>
        <p:nvSpPr>
          <p:cNvPr id="7" name="Rectangle 2">
            <a:extLst>
              <a:ext uri="{FF2B5EF4-FFF2-40B4-BE49-F238E27FC236}">
                <a16:creationId xmlns:a16="http://schemas.microsoft.com/office/drawing/2014/main" id="{120FB34C-94A0-C970-11BC-0610C1AA470E}"/>
              </a:ext>
            </a:extLst>
          </p:cNvPr>
          <p:cNvSpPr/>
          <p:nvPr/>
        </p:nvSpPr>
        <p:spPr>
          <a:xfrm>
            <a:off x="3697430" y="4871348"/>
            <a:ext cx="1395175" cy="1914428"/>
          </a:xfrm>
          <a:prstGeom prst="rect">
            <a:avLst/>
          </a:prstGeom>
          <a:solidFill>
            <a:srgbClr val="D9D9D9">
              <a:alpha val="2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r>
              <a:rPr lang="pt-BR" sz="1400" dirty="0">
                <a:solidFill>
                  <a:srgbClr val="4472C4"/>
                </a:solidFill>
                <a:latin typeface="Gotham HTF"/>
              </a:rPr>
              <a:t>Perceba que agora usamos o </a:t>
            </a:r>
            <a:r>
              <a:rPr lang="pt-BR" sz="1400" b="1" dirty="0">
                <a:solidFill>
                  <a:srgbClr val="4472C4"/>
                </a:solidFill>
                <a:latin typeface="Gotham HTF"/>
              </a:rPr>
              <a:t>%c </a:t>
            </a:r>
            <a:r>
              <a:rPr lang="pt-BR" sz="1400" dirty="0">
                <a:solidFill>
                  <a:srgbClr val="4472C4"/>
                </a:solidFill>
                <a:latin typeface="Gotham HTF"/>
              </a:rPr>
              <a:t>para mostra a letra ‘</a:t>
            </a:r>
            <a:r>
              <a:rPr lang="pt-BR" sz="1400" b="1" dirty="0">
                <a:solidFill>
                  <a:srgbClr val="4472C4"/>
                </a:solidFill>
                <a:latin typeface="Gotham HTF"/>
              </a:rPr>
              <a:t>a’</a:t>
            </a:r>
          </a:p>
        </p:txBody>
      </p:sp>
      <p:sp>
        <p:nvSpPr>
          <p:cNvPr id="8" name="Flowchart: Off-page Connector 3">
            <a:extLst>
              <a:ext uri="{FF2B5EF4-FFF2-40B4-BE49-F238E27FC236}">
                <a16:creationId xmlns:a16="http://schemas.microsoft.com/office/drawing/2014/main" id="{185EE823-46BE-A35A-9BBC-9379022FBA6C}"/>
              </a:ext>
            </a:extLst>
          </p:cNvPr>
          <p:cNvSpPr/>
          <p:nvPr/>
        </p:nvSpPr>
        <p:spPr>
          <a:xfrm>
            <a:off x="3675478" y="3717032"/>
            <a:ext cx="1395175" cy="802073"/>
          </a:xfrm>
          <a:prstGeom prst="flowChartOffpageConnector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pt-BR" sz="4000" dirty="0">
              <a:solidFill>
                <a:prstClr val="white"/>
              </a:solidFill>
              <a:latin typeface="Gotham HTF"/>
            </a:endParaRPr>
          </a:p>
        </p:txBody>
      </p:sp>
      <p:sp>
        <p:nvSpPr>
          <p:cNvPr id="10" name="Rectangle : coins arrondis 12">
            <a:extLst>
              <a:ext uri="{FF2B5EF4-FFF2-40B4-BE49-F238E27FC236}">
                <a16:creationId xmlns:a16="http://schemas.microsoft.com/office/drawing/2014/main" id="{12481D53-1120-FEC7-140D-90B87C80510A}"/>
              </a:ext>
            </a:extLst>
          </p:cNvPr>
          <p:cNvSpPr/>
          <p:nvPr/>
        </p:nvSpPr>
        <p:spPr>
          <a:xfrm>
            <a:off x="3675478" y="4738820"/>
            <a:ext cx="2374108" cy="58611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pt-BR" sz="1400" dirty="0">
              <a:solidFill>
                <a:prstClr val="white"/>
              </a:solidFill>
              <a:latin typeface="Gotham HTF"/>
            </a:endParaRPr>
          </a:p>
        </p:txBody>
      </p:sp>
      <p:sp>
        <p:nvSpPr>
          <p:cNvPr id="11" name="Rectangle 5">
            <a:extLst>
              <a:ext uri="{FF2B5EF4-FFF2-40B4-BE49-F238E27FC236}">
                <a16:creationId xmlns:a16="http://schemas.microsoft.com/office/drawing/2014/main" id="{D4ADAF7B-9C03-4815-EAD9-DF80AD5F6D85}"/>
              </a:ext>
            </a:extLst>
          </p:cNvPr>
          <p:cNvSpPr>
            <a:spLocks/>
          </p:cNvSpPr>
          <p:nvPr/>
        </p:nvSpPr>
        <p:spPr>
          <a:xfrm>
            <a:off x="5162408" y="4738820"/>
            <a:ext cx="1641102" cy="5861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pt-BR" sz="1400" dirty="0">
              <a:solidFill>
                <a:prstClr val="white"/>
              </a:solidFill>
              <a:latin typeface="Gotham HTF"/>
            </a:endParaRPr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947F59F4-24DF-C91D-9913-A0A6AF1D98EE}"/>
              </a:ext>
            </a:extLst>
          </p:cNvPr>
          <p:cNvSpPr/>
          <p:nvPr/>
        </p:nvSpPr>
        <p:spPr>
          <a:xfrm>
            <a:off x="5309335" y="4871348"/>
            <a:ext cx="1395175" cy="1914428"/>
          </a:xfrm>
          <a:prstGeom prst="rect">
            <a:avLst/>
          </a:prstGeom>
          <a:solidFill>
            <a:srgbClr val="D9D9D9">
              <a:alpha val="2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r>
              <a:rPr lang="pt-BR" sz="1400" dirty="0">
                <a:solidFill>
                  <a:srgbClr val="ED7D31"/>
                </a:solidFill>
                <a:latin typeface="Gotham HTF"/>
              </a:rPr>
              <a:t>Isso porque o </a:t>
            </a:r>
            <a:r>
              <a:rPr lang="pt-BR" sz="1400" dirty="0" err="1">
                <a:solidFill>
                  <a:srgbClr val="ED7D31"/>
                </a:solidFill>
                <a:latin typeface="Gotham HTF"/>
              </a:rPr>
              <a:t>printf</a:t>
            </a:r>
            <a:r>
              <a:rPr lang="pt-BR" sz="1400" dirty="0">
                <a:solidFill>
                  <a:srgbClr val="ED7D31"/>
                </a:solidFill>
                <a:latin typeface="Gotham HTF"/>
              </a:rPr>
              <a:t> precisa saber que tipo de variável ele vai mostrar</a:t>
            </a:r>
          </a:p>
        </p:txBody>
      </p:sp>
      <p:sp>
        <p:nvSpPr>
          <p:cNvPr id="13" name="Rectangle 7">
            <a:extLst>
              <a:ext uri="{FF2B5EF4-FFF2-40B4-BE49-F238E27FC236}">
                <a16:creationId xmlns:a16="http://schemas.microsoft.com/office/drawing/2014/main" id="{9C12633F-4ACF-F45A-FB96-B99A83AFE358}"/>
              </a:ext>
            </a:extLst>
          </p:cNvPr>
          <p:cNvSpPr/>
          <p:nvPr/>
        </p:nvSpPr>
        <p:spPr>
          <a:xfrm>
            <a:off x="6921241" y="4871348"/>
            <a:ext cx="1395175" cy="1914428"/>
          </a:xfrm>
          <a:prstGeom prst="rect">
            <a:avLst/>
          </a:prstGeom>
          <a:solidFill>
            <a:srgbClr val="D9D9D9">
              <a:alpha val="2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r>
              <a:rPr lang="pt-BR" sz="1400" dirty="0">
                <a:solidFill>
                  <a:srgbClr val="ED265B"/>
                </a:solidFill>
                <a:latin typeface="Gotham HTF"/>
              </a:rPr>
              <a:t>Logo:</a:t>
            </a:r>
          </a:p>
          <a:p>
            <a:pPr algn="ctr" defTabSz="685800">
              <a:defRPr/>
            </a:pPr>
            <a:r>
              <a:rPr lang="pt-BR" sz="1400" dirty="0">
                <a:solidFill>
                  <a:srgbClr val="ED265B"/>
                </a:solidFill>
                <a:latin typeface="Gotham HTF"/>
              </a:rPr>
              <a:t>%</a:t>
            </a:r>
            <a:r>
              <a:rPr lang="pt-BR" sz="1400" dirty="0" err="1">
                <a:solidFill>
                  <a:srgbClr val="ED265B"/>
                </a:solidFill>
                <a:latin typeface="Gotham HTF"/>
              </a:rPr>
              <a:t>ld</a:t>
            </a:r>
            <a:r>
              <a:rPr lang="pt-BR" sz="1400" dirty="0">
                <a:solidFill>
                  <a:srgbClr val="ED265B"/>
                </a:solidFill>
                <a:latin typeface="Gotham HTF"/>
              </a:rPr>
              <a:t> para números e %c para caracteres</a:t>
            </a:r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5FA0A03D-9DB7-F0C1-4207-D74B7E63DA52}"/>
              </a:ext>
            </a:extLst>
          </p:cNvPr>
          <p:cNvSpPr/>
          <p:nvPr/>
        </p:nvSpPr>
        <p:spPr>
          <a:xfrm>
            <a:off x="6803510" y="4738820"/>
            <a:ext cx="1512906" cy="58611"/>
          </a:xfrm>
          <a:prstGeom prst="rect">
            <a:avLst/>
          </a:prstGeom>
          <a:solidFill>
            <a:srgbClr val="ED14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pt-BR" sz="1400" dirty="0">
              <a:solidFill>
                <a:prstClr val="white"/>
              </a:solidFill>
              <a:latin typeface="Gotham HTF"/>
            </a:endParaRPr>
          </a:p>
        </p:txBody>
      </p:sp>
      <p:sp>
        <p:nvSpPr>
          <p:cNvPr id="15" name="Flowchart: Off-page Connector 13">
            <a:extLst>
              <a:ext uri="{FF2B5EF4-FFF2-40B4-BE49-F238E27FC236}">
                <a16:creationId xmlns:a16="http://schemas.microsoft.com/office/drawing/2014/main" id="{4BDDA7A9-5BE9-1B37-504D-5BCC24899E14}"/>
              </a:ext>
            </a:extLst>
          </p:cNvPr>
          <p:cNvSpPr/>
          <p:nvPr/>
        </p:nvSpPr>
        <p:spPr>
          <a:xfrm>
            <a:off x="5298360" y="3717032"/>
            <a:ext cx="1395175" cy="802073"/>
          </a:xfrm>
          <a:prstGeom prst="flowChartOffpageConnector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pt-BR" sz="4000" dirty="0">
              <a:solidFill>
                <a:prstClr val="white"/>
              </a:solidFill>
              <a:latin typeface="Gotham HTF"/>
            </a:endParaRPr>
          </a:p>
        </p:txBody>
      </p:sp>
      <p:sp>
        <p:nvSpPr>
          <p:cNvPr id="16" name="Flowchart: Off-page Connector 14">
            <a:extLst>
              <a:ext uri="{FF2B5EF4-FFF2-40B4-BE49-F238E27FC236}">
                <a16:creationId xmlns:a16="http://schemas.microsoft.com/office/drawing/2014/main" id="{0B87C78E-CA45-6FE1-55AE-8E8A3BAB2BBC}"/>
              </a:ext>
            </a:extLst>
          </p:cNvPr>
          <p:cNvSpPr/>
          <p:nvPr/>
        </p:nvSpPr>
        <p:spPr>
          <a:xfrm>
            <a:off x="6921241" y="3717032"/>
            <a:ext cx="1395175" cy="802073"/>
          </a:xfrm>
          <a:prstGeom prst="flowChartOffpageConnector">
            <a:avLst/>
          </a:prstGeom>
          <a:solidFill>
            <a:srgbClr val="ED14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pt-BR" sz="4000" dirty="0">
              <a:solidFill>
                <a:prstClr val="white"/>
              </a:solidFill>
              <a:latin typeface="Gotham HTF"/>
            </a:endParaRPr>
          </a:p>
        </p:txBody>
      </p:sp>
      <p:pic>
        <p:nvPicPr>
          <p:cNvPr id="17" name="Picture 3">
            <a:extLst>
              <a:ext uri="{FF2B5EF4-FFF2-40B4-BE49-F238E27FC236}">
                <a16:creationId xmlns:a16="http://schemas.microsoft.com/office/drawing/2014/main" id="{0C24C72C-3679-2E05-02B6-81C0DA7BFA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48" b="80030"/>
          <a:stretch/>
        </p:blipFill>
        <p:spPr bwMode="auto">
          <a:xfrm>
            <a:off x="227140" y="4293096"/>
            <a:ext cx="3264740" cy="1636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70682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72237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Tipos de </a:t>
            </a:r>
            <a:r>
              <a:rPr lang="pt-BR" sz="4000" b="1" dirty="0" err="1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printf</a:t>
            </a:r>
            <a:endParaRPr lang="pt-BR" sz="4000" b="1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grpSp>
        <p:nvGrpSpPr>
          <p:cNvPr id="19" name="Group 2">
            <a:extLst>
              <a:ext uri="{FF2B5EF4-FFF2-40B4-BE49-F238E27FC236}">
                <a16:creationId xmlns:a16="http://schemas.microsoft.com/office/drawing/2014/main" id="{EB425EA3-3C6E-8084-9D4C-406929ECE762}"/>
              </a:ext>
            </a:extLst>
          </p:cNvPr>
          <p:cNvGrpSpPr/>
          <p:nvPr/>
        </p:nvGrpSpPr>
        <p:grpSpPr>
          <a:xfrm>
            <a:off x="479036" y="908720"/>
            <a:ext cx="8228546" cy="1025961"/>
            <a:chOff x="638714" y="1308295"/>
            <a:chExt cx="10971395" cy="1504743"/>
          </a:xfrm>
        </p:grpSpPr>
        <p:sp>
          <p:nvSpPr>
            <p:cNvPr id="20" name="Rectangle 78">
              <a:extLst>
                <a:ext uri="{FF2B5EF4-FFF2-40B4-BE49-F238E27FC236}">
                  <a16:creationId xmlns:a16="http://schemas.microsoft.com/office/drawing/2014/main" id="{0A6DEECB-32AB-1490-C86E-90A176B83E0E}"/>
                </a:ext>
              </a:extLst>
            </p:cNvPr>
            <p:cNvSpPr/>
            <p:nvPr/>
          </p:nvSpPr>
          <p:spPr bwMode="auto">
            <a:xfrm>
              <a:off x="1378423" y="1308295"/>
              <a:ext cx="10231686" cy="1490744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24000" tIns="0" rIns="0" bIns="0" rtlCol="0" anchor="ctr"/>
            <a:lstStyle/>
            <a:p>
              <a:pPr marL="0" indent="0">
                <a:buNone/>
              </a:pPr>
              <a:r>
                <a:rPr lang="pt-BR" sz="1900" dirty="0">
                  <a:solidFill>
                    <a:schemeClr val="tx1"/>
                  </a:solidFill>
                  <a:latin typeface="Gotham HTF"/>
                </a:rPr>
                <a:t>Como vimos, precisamos dizer pro </a:t>
              </a:r>
              <a:r>
                <a:rPr lang="pt-BR" sz="1900" b="1" dirty="0" err="1">
                  <a:solidFill>
                    <a:schemeClr val="tx1"/>
                  </a:solidFill>
                  <a:latin typeface="Gotham HTF"/>
                </a:rPr>
                <a:t>printf</a:t>
              </a:r>
              <a:r>
                <a:rPr lang="pt-BR" sz="1900" dirty="0">
                  <a:solidFill>
                    <a:schemeClr val="tx1"/>
                  </a:solidFill>
                  <a:latin typeface="Gotham HTF"/>
                </a:rPr>
                <a:t> qual o tipo de variável ele vai mostrar. A tabela a seguir serve como uma </a:t>
              </a:r>
              <a:r>
                <a:rPr lang="pt-BR" sz="1900" b="1" dirty="0">
                  <a:solidFill>
                    <a:schemeClr val="tx1"/>
                  </a:solidFill>
                  <a:latin typeface="Gotham HTF"/>
                </a:rPr>
                <a:t>cola</a:t>
              </a:r>
              <a:r>
                <a:rPr lang="pt-BR" sz="1900" dirty="0">
                  <a:solidFill>
                    <a:schemeClr val="tx1"/>
                  </a:solidFill>
                  <a:latin typeface="Gotham HTF"/>
                </a:rPr>
                <a:t> de </a:t>
              </a:r>
              <a:r>
                <a:rPr lang="pt-BR" sz="1900" b="1" dirty="0">
                  <a:solidFill>
                    <a:schemeClr val="tx1"/>
                  </a:solidFill>
                  <a:latin typeface="Gotham HTF"/>
                </a:rPr>
                <a:t>alguns</a:t>
              </a:r>
              <a:r>
                <a:rPr lang="pt-BR" sz="1900" dirty="0">
                  <a:solidFill>
                    <a:schemeClr val="tx1"/>
                  </a:solidFill>
                  <a:latin typeface="Gotham HTF"/>
                </a:rPr>
                <a:t> dos principais tipos aceitos pelo </a:t>
              </a:r>
              <a:r>
                <a:rPr lang="pt-BR" sz="1900" dirty="0" err="1">
                  <a:solidFill>
                    <a:schemeClr val="tx1"/>
                  </a:solidFill>
                  <a:latin typeface="Gotham HTF"/>
                </a:rPr>
                <a:t>printf</a:t>
              </a:r>
              <a:r>
                <a:rPr lang="pt-BR" sz="1900" dirty="0">
                  <a:solidFill>
                    <a:schemeClr val="tx1"/>
                  </a:solidFill>
                  <a:latin typeface="Gotham HTF"/>
                </a:rPr>
                <a:t>.</a:t>
              </a:r>
            </a:p>
          </p:txBody>
        </p:sp>
        <p:sp>
          <p:nvSpPr>
            <p:cNvPr id="21" name="Pentagon 26">
              <a:extLst>
                <a:ext uri="{FF2B5EF4-FFF2-40B4-BE49-F238E27FC236}">
                  <a16:creationId xmlns:a16="http://schemas.microsoft.com/office/drawing/2014/main" id="{5270BF69-17C1-4EF6-9BB2-076F7115430B}"/>
                </a:ext>
              </a:extLst>
            </p:cNvPr>
            <p:cNvSpPr/>
            <p:nvPr/>
          </p:nvSpPr>
          <p:spPr bwMode="auto">
            <a:xfrm>
              <a:off x="638714" y="1308295"/>
              <a:ext cx="1075482" cy="1504743"/>
            </a:xfrm>
            <a:prstGeom prst="homePlate">
              <a:avLst>
                <a:gd name="adj" fmla="val 27321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pt-BR" sz="1900" b="1" kern="0" dirty="0">
                <a:solidFill>
                  <a:schemeClr val="tx1"/>
                </a:solidFill>
                <a:latin typeface="Gotham HTF"/>
              </a:endParaRPr>
            </a:p>
          </p:txBody>
        </p:sp>
      </p:grpSp>
      <p:graphicFrame>
        <p:nvGraphicFramePr>
          <p:cNvPr id="66" name="Tabela 65">
            <a:extLst>
              <a:ext uri="{FF2B5EF4-FFF2-40B4-BE49-F238E27FC236}">
                <a16:creationId xmlns:a16="http://schemas.microsoft.com/office/drawing/2014/main" id="{2649A180-7E96-F5CA-659A-34672DDDAA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6725239"/>
              </p:ext>
            </p:extLst>
          </p:nvPr>
        </p:nvGraphicFramePr>
        <p:xfrm>
          <a:off x="479036" y="2150328"/>
          <a:ext cx="8485451" cy="38709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9930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358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56583">
                  <a:extLst>
                    <a:ext uri="{9D8B030D-6E8A-4147-A177-3AD203B41FA5}">
                      <a16:colId xmlns:a16="http://schemas.microsoft.com/office/drawing/2014/main" val="1199742006"/>
                    </a:ext>
                  </a:extLst>
                </a:gridCol>
              </a:tblGrid>
              <a:tr h="383218">
                <a:tc>
                  <a:txBody>
                    <a:bodyPr/>
                    <a:lstStyle/>
                    <a:p>
                      <a:pPr algn="ctr"/>
                      <a:r>
                        <a:rPr lang="pt-BR" sz="2000" dirty="0">
                          <a:latin typeface="Gotham HTF"/>
                        </a:rPr>
                        <a:t>Tipo</a:t>
                      </a:r>
                    </a:p>
                  </a:txBody>
                  <a:tcPr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>
                          <a:latin typeface="Gotham HTF"/>
                        </a:rPr>
                        <a:t>Símbolo</a:t>
                      </a:r>
                    </a:p>
                  </a:txBody>
                  <a:tcPr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>
                          <a:latin typeface="Gotham HTF"/>
                        </a:rPr>
                        <a:t>Descrição</a:t>
                      </a:r>
                    </a:p>
                  </a:txBody>
                  <a:tcPr>
                    <a:solidFill>
                      <a:srgbClr val="ED2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3218">
                <a:tc>
                  <a:txBody>
                    <a:bodyPr/>
                    <a:lstStyle/>
                    <a:p>
                      <a:pPr algn="ctr"/>
                      <a:r>
                        <a:rPr lang="pt-BR" sz="2000" b="1" dirty="0">
                          <a:solidFill>
                            <a:srgbClr val="ED265B"/>
                          </a:solidFill>
                          <a:latin typeface="Gotham HTF"/>
                        </a:rPr>
                        <a:t>Char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>
                          <a:latin typeface="Gotham HTF"/>
                        </a:rPr>
                        <a:t>%c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>
                          <a:latin typeface="Gotham HTF"/>
                        </a:rPr>
                        <a:t>Mostra o caractere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8724658"/>
                  </a:ext>
                </a:extLst>
              </a:tr>
              <a:tr h="383218">
                <a:tc>
                  <a:txBody>
                    <a:bodyPr/>
                    <a:lstStyle/>
                    <a:p>
                      <a:pPr algn="ctr"/>
                      <a:r>
                        <a:rPr lang="pt-BR" sz="2000" b="1" dirty="0">
                          <a:solidFill>
                            <a:srgbClr val="ED265B"/>
                          </a:solidFill>
                          <a:latin typeface="Gotham HTF"/>
                        </a:rPr>
                        <a:t>Char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>
                          <a:latin typeface="Gotham HTF"/>
                        </a:rPr>
                        <a:t>%d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>
                          <a:latin typeface="Gotham HTF"/>
                        </a:rPr>
                        <a:t>Mostra o valor numérico do caractere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3218">
                <a:tc>
                  <a:txBody>
                    <a:bodyPr/>
                    <a:lstStyle/>
                    <a:p>
                      <a:pPr algn="ctr"/>
                      <a:r>
                        <a:rPr lang="pt-BR" sz="2000" b="1" dirty="0" err="1">
                          <a:solidFill>
                            <a:srgbClr val="ED265B"/>
                          </a:solidFill>
                          <a:latin typeface="Gotham HTF"/>
                        </a:rPr>
                        <a:t>Int</a:t>
                      </a:r>
                      <a:endParaRPr lang="pt-BR" sz="2000" b="1" dirty="0">
                        <a:solidFill>
                          <a:srgbClr val="ED265B"/>
                        </a:solidFill>
                        <a:latin typeface="Gotham HTF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>
                          <a:latin typeface="Gotham HTF"/>
                        </a:rPr>
                        <a:t>%d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>
                          <a:latin typeface="Gotham HTF"/>
                        </a:rPr>
                        <a:t>Mostra o valor numérico da variável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3218">
                <a:tc>
                  <a:txBody>
                    <a:bodyPr/>
                    <a:lstStyle/>
                    <a:p>
                      <a:pPr algn="ctr"/>
                      <a:r>
                        <a:rPr lang="pt-BR" sz="2000" b="1" dirty="0" err="1">
                          <a:solidFill>
                            <a:srgbClr val="ED265B"/>
                          </a:solidFill>
                          <a:latin typeface="Gotham HTF"/>
                        </a:rPr>
                        <a:t>Long</a:t>
                      </a:r>
                      <a:endParaRPr lang="pt-BR" sz="2000" b="1" dirty="0">
                        <a:solidFill>
                          <a:srgbClr val="ED265B"/>
                        </a:solidFill>
                        <a:latin typeface="Gotham HTF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>
                          <a:latin typeface="Gotham HTF"/>
                        </a:rPr>
                        <a:t>%</a:t>
                      </a:r>
                      <a:r>
                        <a:rPr lang="pt-BR" sz="2000" dirty="0" err="1">
                          <a:latin typeface="Gotham HTF"/>
                        </a:rPr>
                        <a:t>ld</a:t>
                      </a:r>
                      <a:endParaRPr lang="pt-BR" sz="2000" dirty="0">
                        <a:latin typeface="Gotham HTF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>
                          <a:latin typeface="Gotham HTF"/>
                        </a:rPr>
                        <a:t>Mostra o valor numérico da variável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8001561"/>
                  </a:ext>
                </a:extLst>
              </a:tr>
              <a:tr h="383218">
                <a:tc>
                  <a:txBody>
                    <a:bodyPr/>
                    <a:lstStyle/>
                    <a:p>
                      <a:pPr algn="ctr"/>
                      <a:r>
                        <a:rPr lang="pt-BR" sz="2000" b="1" dirty="0" err="1">
                          <a:solidFill>
                            <a:srgbClr val="ED265B"/>
                          </a:solidFill>
                          <a:latin typeface="Gotham HTF"/>
                        </a:rPr>
                        <a:t>Int</a:t>
                      </a:r>
                      <a:r>
                        <a:rPr lang="pt-BR" sz="2000" b="1" dirty="0">
                          <a:solidFill>
                            <a:srgbClr val="ED265B"/>
                          </a:solidFill>
                          <a:latin typeface="Gotham HTF"/>
                        </a:rPr>
                        <a:t> / </a:t>
                      </a:r>
                      <a:r>
                        <a:rPr lang="pt-BR" sz="2000" b="1" dirty="0" err="1">
                          <a:solidFill>
                            <a:srgbClr val="ED265B"/>
                          </a:solidFill>
                          <a:latin typeface="Gotham HTF"/>
                        </a:rPr>
                        <a:t>Long</a:t>
                      </a:r>
                      <a:r>
                        <a:rPr lang="pt-BR" sz="2000" b="1" dirty="0">
                          <a:solidFill>
                            <a:srgbClr val="ED265B"/>
                          </a:solidFill>
                          <a:latin typeface="Gotham HTF"/>
                        </a:rPr>
                        <a:t> / Char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>
                          <a:latin typeface="Gotham HTF"/>
                        </a:rPr>
                        <a:t>%x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>
                          <a:latin typeface="Gotham HTF"/>
                        </a:rPr>
                        <a:t>Mostra o valor numérico em </a:t>
                      </a:r>
                      <a:r>
                        <a:rPr lang="pt-BR" sz="2000" b="1" dirty="0">
                          <a:latin typeface="Gotham HTF"/>
                        </a:rPr>
                        <a:t>Hexadecimal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7157629"/>
                  </a:ext>
                </a:extLst>
              </a:tr>
              <a:tr h="383218">
                <a:tc>
                  <a:txBody>
                    <a:bodyPr/>
                    <a:lstStyle/>
                    <a:p>
                      <a:pPr algn="ctr"/>
                      <a:r>
                        <a:rPr lang="pt-BR" sz="2000" b="1" dirty="0" err="1">
                          <a:solidFill>
                            <a:srgbClr val="ED265B"/>
                          </a:solidFill>
                          <a:latin typeface="Gotham HTF"/>
                        </a:rPr>
                        <a:t>Float</a:t>
                      </a:r>
                      <a:r>
                        <a:rPr lang="pt-BR" sz="2000" b="1" dirty="0">
                          <a:solidFill>
                            <a:srgbClr val="ED265B"/>
                          </a:solidFill>
                          <a:latin typeface="Gotham HTF"/>
                        </a:rPr>
                        <a:t> / Double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>
                          <a:latin typeface="Gotham HTF"/>
                        </a:rPr>
                        <a:t>%f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>
                          <a:latin typeface="Gotham HTF"/>
                        </a:rPr>
                        <a:t>Mostra o valor numérico da variável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6850111"/>
                  </a:ext>
                </a:extLst>
              </a:tr>
              <a:tr h="383218">
                <a:tc>
                  <a:txBody>
                    <a:bodyPr/>
                    <a:lstStyle/>
                    <a:p>
                      <a:pPr algn="ctr"/>
                      <a:r>
                        <a:rPr lang="pt-BR" sz="2000" b="1" dirty="0" err="1">
                          <a:solidFill>
                            <a:srgbClr val="ED265B"/>
                          </a:solidFill>
                          <a:latin typeface="Gotham HTF"/>
                        </a:rPr>
                        <a:t>Float</a:t>
                      </a:r>
                      <a:r>
                        <a:rPr lang="pt-BR" sz="2000" b="1" dirty="0">
                          <a:solidFill>
                            <a:srgbClr val="ED265B"/>
                          </a:solidFill>
                          <a:latin typeface="Gotham HTF"/>
                        </a:rPr>
                        <a:t> / Double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>
                          <a:latin typeface="Gotham HTF"/>
                        </a:rPr>
                        <a:t>%.</a:t>
                      </a:r>
                      <a:r>
                        <a:rPr lang="pt-BR" sz="2000" b="1" dirty="0">
                          <a:latin typeface="Gotham HTF"/>
                        </a:rPr>
                        <a:t>n</a:t>
                      </a:r>
                      <a:r>
                        <a:rPr lang="pt-BR" sz="2000" dirty="0">
                          <a:latin typeface="Gotham HTF"/>
                        </a:rPr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>
                          <a:latin typeface="Gotham HTF"/>
                        </a:rPr>
                        <a:t>Mostra o valor numérico da variável com </a:t>
                      </a:r>
                      <a:r>
                        <a:rPr lang="pt-BR" sz="2000" b="1" dirty="0">
                          <a:latin typeface="Gotham HTF"/>
                        </a:rPr>
                        <a:t>n</a:t>
                      </a:r>
                      <a:r>
                        <a:rPr lang="pt-BR" sz="2000" dirty="0">
                          <a:latin typeface="Gotham HTF"/>
                        </a:rPr>
                        <a:t> casas decimais.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4374875"/>
                  </a:ext>
                </a:extLst>
              </a:tr>
              <a:tr h="383218">
                <a:tc>
                  <a:txBody>
                    <a:bodyPr/>
                    <a:lstStyle/>
                    <a:p>
                      <a:pPr algn="ctr"/>
                      <a:r>
                        <a:rPr lang="pt-BR" sz="2000" b="1" dirty="0" err="1">
                          <a:solidFill>
                            <a:srgbClr val="ED265B"/>
                          </a:solidFill>
                          <a:latin typeface="Gotham HTF"/>
                        </a:rPr>
                        <a:t>String</a:t>
                      </a:r>
                      <a:endParaRPr lang="pt-BR" sz="2000" b="1" dirty="0">
                        <a:solidFill>
                          <a:srgbClr val="ED265B"/>
                        </a:solidFill>
                        <a:latin typeface="Gotham HTF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>
                          <a:latin typeface="Gotham HTF"/>
                        </a:rPr>
                        <a:t>%s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>
                          <a:latin typeface="Gotham HTF"/>
                        </a:rPr>
                        <a:t>Mostra a frase ou palavra contido na variável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76349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3917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72237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Exercícios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CDB7611-C018-1FE6-1075-0FC9ED07F310}"/>
              </a:ext>
            </a:extLst>
          </p:cNvPr>
          <p:cNvSpPr txBox="1"/>
          <p:nvPr/>
        </p:nvSpPr>
        <p:spPr>
          <a:xfrm>
            <a:off x="251520" y="1004530"/>
            <a:ext cx="8820472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Clr>
                <a:srgbClr val="ED265B"/>
              </a:buClr>
              <a:buFont typeface="+mj-lt"/>
              <a:buAutoNum type="arabicPeriod"/>
            </a:pPr>
            <a:r>
              <a:rPr lang="pt-BR" sz="1600" b="0" i="0" dirty="0">
                <a:effectLst/>
                <a:latin typeface="Gotham HTF"/>
              </a:rPr>
              <a:t>Crie uma variável booleana chamada "</a:t>
            </a:r>
            <a:r>
              <a:rPr lang="pt-BR" sz="1600" b="0" i="0" dirty="0" err="1">
                <a:effectLst/>
                <a:latin typeface="Gotham HTF"/>
              </a:rPr>
              <a:t>isTrue</a:t>
            </a:r>
            <a:r>
              <a:rPr lang="pt-BR" sz="1600" b="0" i="0" dirty="0">
                <a:effectLst/>
                <a:latin typeface="Gotham HTF"/>
              </a:rPr>
              <a:t>" e atribua o valor </a:t>
            </a:r>
            <a:r>
              <a:rPr lang="pt-BR" sz="1600" b="0" i="0" dirty="0" err="1">
                <a:effectLst/>
                <a:latin typeface="Gotham HTF"/>
              </a:rPr>
              <a:t>true</a:t>
            </a:r>
            <a:r>
              <a:rPr lang="pt-BR" sz="1600" b="0" i="0" dirty="0">
                <a:effectLst/>
                <a:latin typeface="Gotham HTF"/>
              </a:rPr>
              <a:t>.</a:t>
            </a:r>
          </a:p>
          <a:p>
            <a:pPr marL="342900" indent="-342900" algn="l">
              <a:buClr>
                <a:srgbClr val="ED265B"/>
              </a:buClr>
              <a:buFont typeface="+mj-lt"/>
              <a:buAutoNum type="arabicPeriod"/>
            </a:pPr>
            <a:r>
              <a:rPr lang="pt-BR" sz="1600" b="0" i="0" dirty="0">
                <a:effectLst/>
                <a:latin typeface="Gotham HTF"/>
              </a:rPr>
              <a:t>Crie uma variável inteira chamada "idade" e atribua o valor 25.</a:t>
            </a:r>
          </a:p>
          <a:p>
            <a:pPr marL="342900" indent="-342900" algn="l">
              <a:buClr>
                <a:srgbClr val="ED265B"/>
              </a:buClr>
              <a:buFont typeface="+mj-lt"/>
              <a:buAutoNum type="arabicPeriod"/>
            </a:pPr>
            <a:r>
              <a:rPr lang="pt-BR" sz="1600" b="0" i="0" dirty="0">
                <a:effectLst/>
                <a:latin typeface="Gotham HTF"/>
              </a:rPr>
              <a:t>Crie uma variável do tipo caractere chamada "letra" e atribua o valor 'A'.</a:t>
            </a:r>
          </a:p>
          <a:p>
            <a:pPr marL="342900" indent="-342900" algn="l">
              <a:buClr>
                <a:srgbClr val="ED265B"/>
              </a:buClr>
              <a:buFont typeface="+mj-lt"/>
              <a:buAutoNum type="arabicPeriod"/>
            </a:pPr>
            <a:r>
              <a:rPr lang="pt-BR" sz="1600" b="0" i="0" dirty="0">
                <a:effectLst/>
                <a:latin typeface="Gotham HTF"/>
              </a:rPr>
              <a:t>Declare uma variável </a:t>
            </a:r>
            <a:r>
              <a:rPr lang="pt-BR" sz="1600" b="0" i="0" dirty="0" err="1">
                <a:effectLst/>
                <a:latin typeface="Gotham HTF"/>
              </a:rPr>
              <a:t>float</a:t>
            </a:r>
            <a:r>
              <a:rPr lang="pt-BR" sz="1600" b="0" i="0" dirty="0">
                <a:effectLst/>
                <a:latin typeface="Gotham HTF"/>
              </a:rPr>
              <a:t> chamada "altura" e atribua o valor 1.75.</a:t>
            </a:r>
          </a:p>
          <a:p>
            <a:pPr marL="342900" indent="-342900" algn="l">
              <a:buClr>
                <a:srgbClr val="ED265B"/>
              </a:buClr>
              <a:buFont typeface="+mj-lt"/>
              <a:buAutoNum type="arabicPeriod"/>
            </a:pPr>
            <a:r>
              <a:rPr lang="pt-BR" sz="1600" b="0" i="0" dirty="0">
                <a:effectLst/>
                <a:latin typeface="Gotham HTF"/>
              </a:rPr>
              <a:t>Imprima o valor da variável "</a:t>
            </a:r>
            <a:r>
              <a:rPr lang="pt-BR" sz="1600" b="0" i="0" dirty="0" err="1">
                <a:effectLst/>
                <a:latin typeface="Gotham HTF"/>
              </a:rPr>
              <a:t>isTrue</a:t>
            </a:r>
            <a:r>
              <a:rPr lang="pt-BR" sz="1600" b="0" i="0" dirty="0">
                <a:effectLst/>
                <a:latin typeface="Gotham HTF"/>
              </a:rPr>
              <a:t>" usando </a:t>
            </a:r>
            <a:r>
              <a:rPr lang="pt-BR" sz="1600" b="0" i="0" dirty="0" err="1">
                <a:effectLst/>
                <a:latin typeface="Gotham HTF"/>
              </a:rPr>
              <a:t>printf</a:t>
            </a:r>
            <a:r>
              <a:rPr lang="pt-BR" sz="1600" b="0" i="0" dirty="0">
                <a:effectLst/>
                <a:latin typeface="Gotham HTF"/>
              </a:rPr>
              <a:t>.</a:t>
            </a:r>
          </a:p>
          <a:p>
            <a:pPr marL="342900" indent="-342900" algn="l">
              <a:buClr>
                <a:srgbClr val="ED265B"/>
              </a:buClr>
              <a:buFont typeface="+mj-lt"/>
              <a:buAutoNum type="arabicPeriod"/>
            </a:pPr>
            <a:r>
              <a:rPr lang="pt-BR" sz="1600" b="0" i="0" dirty="0">
                <a:effectLst/>
                <a:latin typeface="Gotham HTF"/>
              </a:rPr>
              <a:t>Imprima o valor da variável "idade" usando </a:t>
            </a:r>
            <a:r>
              <a:rPr lang="pt-BR" sz="1600" b="0" i="0" dirty="0" err="1">
                <a:effectLst/>
                <a:latin typeface="Gotham HTF"/>
              </a:rPr>
              <a:t>printf</a:t>
            </a:r>
            <a:r>
              <a:rPr lang="pt-BR" sz="1600" b="0" i="0" dirty="0">
                <a:effectLst/>
                <a:latin typeface="Gotham HTF"/>
              </a:rPr>
              <a:t>.</a:t>
            </a:r>
          </a:p>
          <a:p>
            <a:pPr marL="342900" indent="-342900" algn="l">
              <a:buClr>
                <a:srgbClr val="ED265B"/>
              </a:buClr>
              <a:buFont typeface="+mj-lt"/>
              <a:buAutoNum type="arabicPeriod"/>
            </a:pPr>
            <a:r>
              <a:rPr lang="pt-BR" sz="1600" b="0" i="0" dirty="0">
                <a:effectLst/>
                <a:latin typeface="Gotham HTF"/>
              </a:rPr>
              <a:t>Imprima o valor da variável "letra" usando </a:t>
            </a:r>
            <a:r>
              <a:rPr lang="pt-BR" sz="1600" b="0" i="0" dirty="0" err="1">
                <a:effectLst/>
                <a:latin typeface="Gotham HTF"/>
              </a:rPr>
              <a:t>printf</a:t>
            </a:r>
            <a:r>
              <a:rPr lang="pt-BR" sz="1600" b="0" i="0" dirty="0">
                <a:effectLst/>
                <a:latin typeface="Gotham HTF"/>
              </a:rPr>
              <a:t>.</a:t>
            </a:r>
          </a:p>
          <a:p>
            <a:pPr marL="342900" indent="-342900" algn="l">
              <a:buClr>
                <a:srgbClr val="ED265B"/>
              </a:buClr>
              <a:buFont typeface="+mj-lt"/>
              <a:buAutoNum type="arabicPeriod"/>
            </a:pPr>
            <a:r>
              <a:rPr lang="pt-BR" sz="1600" b="0" i="0" dirty="0">
                <a:effectLst/>
                <a:latin typeface="Gotham HTF"/>
              </a:rPr>
              <a:t>Imprima o valor da variável "altura" usando </a:t>
            </a:r>
            <a:r>
              <a:rPr lang="pt-BR" sz="1600" b="0" i="0" dirty="0" err="1">
                <a:effectLst/>
                <a:latin typeface="Gotham HTF"/>
              </a:rPr>
              <a:t>printf</a:t>
            </a:r>
            <a:r>
              <a:rPr lang="pt-BR" sz="1600" b="0" i="0" dirty="0">
                <a:effectLst/>
                <a:latin typeface="Gotham HTF"/>
              </a:rPr>
              <a:t>.</a:t>
            </a:r>
          </a:p>
          <a:p>
            <a:pPr marL="342900" indent="-342900" algn="l">
              <a:buClr>
                <a:srgbClr val="ED265B"/>
              </a:buClr>
              <a:buFont typeface="+mj-lt"/>
              <a:buAutoNum type="arabicPeriod"/>
            </a:pPr>
            <a:r>
              <a:rPr lang="pt-BR" sz="1600" b="0" i="0" dirty="0">
                <a:effectLst/>
                <a:latin typeface="Gotham HTF"/>
              </a:rPr>
              <a:t>Declare uma variável inteira chamada "numero1" e atribua o valor 10.</a:t>
            </a:r>
          </a:p>
          <a:p>
            <a:pPr marL="342900" indent="-342900" algn="l">
              <a:buClr>
                <a:srgbClr val="ED265B"/>
              </a:buClr>
              <a:buFont typeface="+mj-lt"/>
              <a:buAutoNum type="arabicPeriod"/>
            </a:pPr>
            <a:r>
              <a:rPr lang="pt-BR" sz="1600" b="0" i="0" dirty="0">
                <a:effectLst/>
                <a:latin typeface="Gotham HTF"/>
              </a:rPr>
              <a:t>Declare uma variável inteira chamada "numero2" e atribua o valor 5.</a:t>
            </a:r>
          </a:p>
          <a:p>
            <a:pPr marL="342900" indent="-342900" algn="l">
              <a:buClr>
                <a:srgbClr val="ED265B"/>
              </a:buClr>
              <a:buFont typeface="+mj-lt"/>
              <a:buAutoNum type="arabicPeriod"/>
            </a:pPr>
            <a:r>
              <a:rPr lang="pt-BR" sz="1600" b="0" i="0" dirty="0">
                <a:effectLst/>
                <a:latin typeface="Gotham HTF"/>
              </a:rPr>
              <a:t>Imprima a soma dos valores das variáveis "numero1" e "numero2".</a:t>
            </a:r>
          </a:p>
          <a:p>
            <a:pPr marL="342900" indent="-342900" algn="l">
              <a:buClr>
                <a:srgbClr val="ED265B"/>
              </a:buClr>
              <a:buFont typeface="+mj-lt"/>
              <a:buAutoNum type="arabicPeriod"/>
            </a:pPr>
            <a:r>
              <a:rPr lang="pt-BR" sz="1600" b="0" i="0" dirty="0">
                <a:effectLst/>
                <a:latin typeface="Gotham HTF"/>
              </a:rPr>
              <a:t>Imprima a diferença entre os valores das variáveis "numero1" e "numero2".</a:t>
            </a:r>
          </a:p>
          <a:p>
            <a:pPr marL="342900" indent="-342900" algn="l">
              <a:buClr>
                <a:srgbClr val="ED265B"/>
              </a:buClr>
              <a:buFont typeface="+mj-lt"/>
              <a:buAutoNum type="arabicPeriod"/>
            </a:pPr>
            <a:r>
              <a:rPr lang="pt-BR" sz="1600" b="0" i="0" dirty="0">
                <a:effectLst/>
                <a:latin typeface="Gotham HTF"/>
              </a:rPr>
              <a:t>Imprima o produto dos valores das variáveis "numero1" e "numero2".</a:t>
            </a:r>
          </a:p>
          <a:p>
            <a:pPr marL="342900" indent="-342900" algn="l">
              <a:buClr>
                <a:srgbClr val="ED265B"/>
              </a:buClr>
              <a:buFont typeface="+mj-lt"/>
              <a:buAutoNum type="arabicPeriod"/>
            </a:pPr>
            <a:r>
              <a:rPr lang="pt-BR" sz="1600" b="0" i="0" dirty="0">
                <a:effectLst/>
                <a:latin typeface="Gotham HTF"/>
              </a:rPr>
              <a:t>Imprima o resultado da divisão inteira entre os valores das variáveis "numero1" e "numero2".</a:t>
            </a:r>
          </a:p>
          <a:p>
            <a:pPr marL="342900" indent="-342900" algn="l">
              <a:buClr>
                <a:srgbClr val="ED265B"/>
              </a:buClr>
              <a:buFont typeface="+mj-lt"/>
              <a:buAutoNum type="arabicPeriod"/>
            </a:pPr>
            <a:r>
              <a:rPr lang="pt-BR" sz="1600" b="0" i="0" dirty="0">
                <a:effectLst/>
                <a:latin typeface="Gotham HTF"/>
              </a:rPr>
              <a:t>Imprima o resultado da divisão real entre os valores das variáveis "numero1" e "numero2".</a:t>
            </a:r>
          </a:p>
          <a:p>
            <a:pPr marL="342900" indent="-342900" algn="l">
              <a:buClr>
                <a:srgbClr val="ED265B"/>
              </a:buClr>
              <a:buFont typeface="+mj-lt"/>
              <a:buAutoNum type="arabicPeriod"/>
            </a:pPr>
            <a:r>
              <a:rPr lang="pt-BR" sz="1600" b="0" i="0" dirty="0">
                <a:effectLst/>
                <a:latin typeface="Gotham HTF"/>
              </a:rPr>
              <a:t>Declare uma variável do tipo caractere chamada "caractere1" e atribua o valor 'X'.</a:t>
            </a:r>
          </a:p>
          <a:p>
            <a:pPr marL="342900" indent="-342900" algn="l">
              <a:buClr>
                <a:srgbClr val="ED265B"/>
              </a:buClr>
              <a:buFont typeface="+mj-lt"/>
              <a:buAutoNum type="arabicPeriod"/>
            </a:pPr>
            <a:r>
              <a:rPr lang="pt-BR" sz="1600" b="0" i="0" dirty="0">
                <a:effectLst/>
                <a:latin typeface="Gotham HTF"/>
              </a:rPr>
              <a:t>Declare uma variável do tipo caractere chamada "caractere2" e atribua o valor 'Y'.</a:t>
            </a:r>
          </a:p>
          <a:p>
            <a:pPr marL="342900" indent="-342900" algn="l">
              <a:buClr>
                <a:srgbClr val="ED265B"/>
              </a:buClr>
              <a:buFont typeface="+mj-lt"/>
              <a:buAutoNum type="arabicPeriod"/>
            </a:pPr>
            <a:r>
              <a:rPr lang="pt-BR" sz="1600" b="0" i="0" dirty="0">
                <a:effectLst/>
                <a:latin typeface="Gotham HTF"/>
              </a:rPr>
              <a:t>Imprima a concatenação dos valores das variáveis "caractere1" e "caractere2".</a:t>
            </a:r>
          </a:p>
          <a:p>
            <a:pPr marL="342900" indent="-342900" algn="l">
              <a:buClr>
                <a:srgbClr val="ED265B"/>
              </a:buClr>
              <a:buFont typeface="+mj-lt"/>
              <a:buAutoNum type="arabicPeriod"/>
            </a:pPr>
            <a:r>
              <a:rPr lang="pt-BR" sz="1600" b="0" i="0" dirty="0">
                <a:effectLst/>
                <a:latin typeface="Gotham HTF"/>
              </a:rPr>
              <a:t>Imprima a formatação de uma frase utilizando </a:t>
            </a:r>
            <a:r>
              <a:rPr lang="pt-BR" sz="1600" b="0" i="0" dirty="0" err="1">
                <a:effectLst/>
                <a:latin typeface="Gotham HTF"/>
              </a:rPr>
              <a:t>printf</a:t>
            </a:r>
            <a:r>
              <a:rPr lang="pt-BR" sz="1600" b="0" i="0" dirty="0">
                <a:effectLst/>
                <a:latin typeface="Gotham HTF"/>
              </a:rPr>
              <a:t>, por exemplo: "O valor da variável idade é: 25".</a:t>
            </a:r>
          </a:p>
          <a:p>
            <a:pPr marL="342900" indent="-342900" algn="l">
              <a:buClr>
                <a:srgbClr val="ED265B"/>
              </a:buClr>
              <a:buFont typeface="+mj-lt"/>
              <a:buAutoNum type="arabicPeriod"/>
            </a:pPr>
            <a:r>
              <a:rPr lang="pt-BR" sz="1600" b="0" i="0" dirty="0">
                <a:effectLst/>
                <a:latin typeface="Gotham HTF"/>
              </a:rPr>
              <a:t>Utilize </a:t>
            </a:r>
            <a:r>
              <a:rPr lang="pt-BR" sz="1600" b="0" i="0" dirty="0" err="1">
                <a:effectLst/>
                <a:latin typeface="Gotham HTF"/>
              </a:rPr>
              <a:t>printf</a:t>
            </a:r>
            <a:r>
              <a:rPr lang="pt-BR" sz="1600" b="0" i="0" dirty="0">
                <a:effectLst/>
                <a:latin typeface="Gotham HTF"/>
              </a:rPr>
              <a:t> para exibir uma mensagem de boas-vindas personalizada, incluindo o nome do usuário.</a:t>
            </a:r>
          </a:p>
        </p:txBody>
      </p:sp>
      <p:pic>
        <p:nvPicPr>
          <p:cNvPr id="4" name="Picture 4" descr="Resultado de imagem para nerd vector gif">
            <a:extLst>
              <a:ext uri="{FF2B5EF4-FFF2-40B4-BE49-F238E27FC236}">
                <a16:creationId xmlns:a16="http://schemas.microsoft.com/office/drawing/2014/main" id="{C3501474-9073-6B5A-1EC8-018523DB75D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3491" y="1704759"/>
            <a:ext cx="2298989" cy="1724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6683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 err="1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Arrays</a:t>
            </a:r>
            <a:endParaRPr lang="pt-BR" sz="4000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8145FC2-5F53-FD8D-FC60-353967B053BE}"/>
              </a:ext>
            </a:extLst>
          </p:cNvPr>
          <p:cNvSpPr/>
          <p:nvPr/>
        </p:nvSpPr>
        <p:spPr>
          <a:xfrm>
            <a:off x="1349051" y="908720"/>
            <a:ext cx="3180419" cy="109446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pt-BR" sz="1600" dirty="0">
                <a:solidFill>
                  <a:prstClr val="black"/>
                </a:solidFill>
                <a:latin typeface="Gotham HTF"/>
              </a:rPr>
              <a:t>São Estruturas de </a:t>
            </a:r>
            <a:r>
              <a:rPr lang="pt-BR" sz="1600" b="1" dirty="0">
                <a:solidFill>
                  <a:prstClr val="black"/>
                </a:solidFill>
                <a:latin typeface="Gotham HTF"/>
              </a:rPr>
              <a:t>DADOS</a:t>
            </a:r>
            <a:r>
              <a:rPr lang="pt-BR" sz="1600" dirty="0">
                <a:solidFill>
                  <a:prstClr val="black"/>
                </a:solidFill>
                <a:latin typeface="Gotham HTF"/>
              </a:rPr>
              <a:t>;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ACA8257-F3D0-D990-BE67-00AD81EA971C}"/>
              </a:ext>
            </a:extLst>
          </p:cNvPr>
          <p:cNvSpPr/>
          <p:nvPr/>
        </p:nvSpPr>
        <p:spPr>
          <a:xfrm>
            <a:off x="1136216" y="908720"/>
            <a:ext cx="212834" cy="1094466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pt-BR" sz="1600" dirty="0">
              <a:solidFill>
                <a:prstClr val="white"/>
              </a:solidFill>
              <a:latin typeface="Gotham HTF"/>
            </a:endParaRPr>
          </a:p>
        </p:txBody>
      </p:sp>
      <p:sp>
        <p:nvSpPr>
          <p:cNvPr id="6" name="Oval 4">
            <a:extLst>
              <a:ext uri="{FF2B5EF4-FFF2-40B4-BE49-F238E27FC236}">
                <a16:creationId xmlns:a16="http://schemas.microsoft.com/office/drawing/2014/main" id="{21106BE2-1B51-612B-8315-963EFFBB67F0}"/>
              </a:ext>
            </a:extLst>
          </p:cNvPr>
          <p:cNvSpPr>
            <a:spLocks noChangeAspect="1"/>
          </p:cNvSpPr>
          <p:nvPr/>
        </p:nvSpPr>
        <p:spPr>
          <a:xfrm>
            <a:off x="351805" y="1144226"/>
            <a:ext cx="623455" cy="62345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pt-BR" sz="1600" dirty="0">
              <a:solidFill>
                <a:prstClr val="white"/>
              </a:solidFill>
              <a:latin typeface="Gotham HTF"/>
            </a:endParaRPr>
          </a:p>
        </p:txBody>
      </p:sp>
      <p:cxnSp>
        <p:nvCxnSpPr>
          <p:cNvPr id="7" name="Straight Connector 5">
            <a:extLst>
              <a:ext uri="{FF2B5EF4-FFF2-40B4-BE49-F238E27FC236}">
                <a16:creationId xmlns:a16="http://schemas.microsoft.com/office/drawing/2014/main" id="{37F9A4A8-AB8F-AD5D-B3FD-97221F2C6BB6}"/>
              </a:ext>
            </a:extLst>
          </p:cNvPr>
          <p:cNvCxnSpPr>
            <a:stCxn id="6" idx="6"/>
            <a:endCxn id="4" idx="1"/>
          </p:cNvCxnSpPr>
          <p:nvPr/>
        </p:nvCxnSpPr>
        <p:spPr>
          <a:xfrm flipV="1">
            <a:off x="975260" y="1455953"/>
            <a:ext cx="160956" cy="1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41">
            <a:extLst>
              <a:ext uri="{FF2B5EF4-FFF2-40B4-BE49-F238E27FC236}">
                <a16:creationId xmlns:a16="http://schemas.microsoft.com/office/drawing/2014/main" id="{3B4F6C1F-7105-036A-5145-4575BB95B816}"/>
              </a:ext>
            </a:extLst>
          </p:cNvPr>
          <p:cNvSpPr/>
          <p:nvPr/>
        </p:nvSpPr>
        <p:spPr>
          <a:xfrm>
            <a:off x="5670262" y="908721"/>
            <a:ext cx="3180419" cy="109446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pt-BR" sz="1600" dirty="0">
                <a:solidFill>
                  <a:prstClr val="black"/>
                </a:solidFill>
                <a:latin typeface="Gotham HTF"/>
              </a:rPr>
              <a:t>O acesso aos elementos da coleção é feito </a:t>
            </a:r>
            <a:r>
              <a:rPr lang="pt-BR" sz="1600" b="1" dirty="0">
                <a:solidFill>
                  <a:prstClr val="black"/>
                </a:solidFill>
                <a:latin typeface="Gotham HTF"/>
              </a:rPr>
              <a:t>através de seu índice</a:t>
            </a:r>
            <a:r>
              <a:rPr lang="pt-BR" sz="1600" dirty="0">
                <a:solidFill>
                  <a:prstClr val="black"/>
                </a:solidFill>
                <a:latin typeface="Gotham HTF"/>
              </a:rPr>
              <a:t>;</a:t>
            </a:r>
          </a:p>
        </p:txBody>
      </p:sp>
      <p:sp>
        <p:nvSpPr>
          <p:cNvPr id="11" name="Rectangle 42">
            <a:extLst>
              <a:ext uri="{FF2B5EF4-FFF2-40B4-BE49-F238E27FC236}">
                <a16:creationId xmlns:a16="http://schemas.microsoft.com/office/drawing/2014/main" id="{06AD0CAA-491F-DE96-50B5-E31F5A734652}"/>
              </a:ext>
            </a:extLst>
          </p:cNvPr>
          <p:cNvSpPr/>
          <p:nvPr/>
        </p:nvSpPr>
        <p:spPr>
          <a:xfrm>
            <a:off x="5457427" y="908721"/>
            <a:ext cx="212834" cy="109446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pt-BR" sz="1600" dirty="0">
              <a:solidFill>
                <a:prstClr val="white"/>
              </a:solidFill>
              <a:latin typeface="Gotham HTF"/>
            </a:endParaRPr>
          </a:p>
        </p:txBody>
      </p:sp>
      <p:sp>
        <p:nvSpPr>
          <p:cNvPr id="13" name="Oval 43">
            <a:extLst>
              <a:ext uri="{FF2B5EF4-FFF2-40B4-BE49-F238E27FC236}">
                <a16:creationId xmlns:a16="http://schemas.microsoft.com/office/drawing/2014/main" id="{B64B82DD-DF37-4DEE-9B82-598B84338DAD}"/>
              </a:ext>
            </a:extLst>
          </p:cNvPr>
          <p:cNvSpPr>
            <a:spLocks noChangeAspect="1"/>
          </p:cNvSpPr>
          <p:nvPr/>
        </p:nvSpPr>
        <p:spPr>
          <a:xfrm>
            <a:off x="4673016" y="1144227"/>
            <a:ext cx="623455" cy="62345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pt-BR" sz="1600" dirty="0">
              <a:solidFill>
                <a:prstClr val="white"/>
              </a:solidFill>
              <a:latin typeface="Gotham HTF"/>
            </a:endParaRPr>
          </a:p>
        </p:txBody>
      </p:sp>
      <p:cxnSp>
        <p:nvCxnSpPr>
          <p:cNvPr id="14" name="Straight Connector 44">
            <a:extLst>
              <a:ext uri="{FF2B5EF4-FFF2-40B4-BE49-F238E27FC236}">
                <a16:creationId xmlns:a16="http://schemas.microsoft.com/office/drawing/2014/main" id="{7C34087D-325C-DEC5-F37E-98A31612447A}"/>
              </a:ext>
            </a:extLst>
          </p:cNvPr>
          <p:cNvCxnSpPr>
            <a:stCxn id="13" idx="6"/>
            <a:endCxn id="11" idx="1"/>
          </p:cNvCxnSpPr>
          <p:nvPr/>
        </p:nvCxnSpPr>
        <p:spPr>
          <a:xfrm flipV="1">
            <a:off x="5296470" y="1455954"/>
            <a:ext cx="160956" cy="1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45">
            <a:extLst>
              <a:ext uri="{FF2B5EF4-FFF2-40B4-BE49-F238E27FC236}">
                <a16:creationId xmlns:a16="http://schemas.microsoft.com/office/drawing/2014/main" id="{1DAC06F3-D97E-8B8E-BC38-C24894BFCD30}"/>
              </a:ext>
            </a:extLst>
          </p:cNvPr>
          <p:cNvSpPr/>
          <p:nvPr/>
        </p:nvSpPr>
        <p:spPr>
          <a:xfrm>
            <a:off x="5670262" y="2127247"/>
            <a:ext cx="3180419" cy="10944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pt-BR" sz="1600" dirty="0">
                <a:solidFill>
                  <a:prstClr val="black"/>
                </a:solidFill>
                <a:latin typeface="Gotham HTF"/>
              </a:rPr>
              <a:t>O primeiro elemento tem </a:t>
            </a:r>
            <a:r>
              <a:rPr lang="pt-BR" sz="1600" b="1" dirty="0">
                <a:solidFill>
                  <a:prstClr val="black"/>
                </a:solidFill>
                <a:latin typeface="Gotham HTF"/>
              </a:rPr>
              <a:t>índice 0, </a:t>
            </a:r>
            <a:r>
              <a:rPr lang="pt-BR" sz="1600" dirty="0">
                <a:solidFill>
                  <a:prstClr val="black"/>
                </a:solidFill>
                <a:latin typeface="Gotham HTF"/>
              </a:rPr>
              <a:t>o segundo tem índice 1 e assim por diante </a:t>
            </a:r>
            <a:r>
              <a:rPr lang="pt-BR" sz="1600" b="1" dirty="0">
                <a:solidFill>
                  <a:prstClr val="black"/>
                </a:solidFill>
                <a:latin typeface="Gotham HTF"/>
              </a:rPr>
              <a:t>até n-1</a:t>
            </a:r>
            <a:r>
              <a:rPr lang="pt-BR" sz="1600" dirty="0">
                <a:solidFill>
                  <a:prstClr val="black"/>
                </a:solidFill>
                <a:latin typeface="Gotham HTF"/>
              </a:rPr>
              <a:t>, onde n é o tamanho do </a:t>
            </a:r>
            <a:r>
              <a:rPr lang="pt-BR" sz="1600" dirty="0" err="1">
                <a:solidFill>
                  <a:prstClr val="black"/>
                </a:solidFill>
                <a:latin typeface="Gotham HTF"/>
              </a:rPr>
              <a:t>array</a:t>
            </a:r>
            <a:r>
              <a:rPr lang="pt-BR" sz="1600" dirty="0">
                <a:solidFill>
                  <a:prstClr val="black"/>
                </a:solidFill>
                <a:latin typeface="Gotham HTF"/>
              </a:rPr>
              <a:t>;</a:t>
            </a:r>
          </a:p>
        </p:txBody>
      </p:sp>
      <p:sp>
        <p:nvSpPr>
          <p:cNvPr id="26" name="Rectangle 46">
            <a:extLst>
              <a:ext uri="{FF2B5EF4-FFF2-40B4-BE49-F238E27FC236}">
                <a16:creationId xmlns:a16="http://schemas.microsoft.com/office/drawing/2014/main" id="{E7324201-9DA2-0B5E-DFA5-AC16F09DD289}"/>
              </a:ext>
            </a:extLst>
          </p:cNvPr>
          <p:cNvSpPr/>
          <p:nvPr/>
        </p:nvSpPr>
        <p:spPr>
          <a:xfrm>
            <a:off x="5457427" y="2127247"/>
            <a:ext cx="212834" cy="1094466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pt-BR" sz="1600" dirty="0">
              <a:solidFill>
                <a:prstClr val="white"/>
              </a:solidFill>
              <a:latin typeface="Gotham HTF"/>
            </a:endParaRPr>
          </a:p>
        </p:txBody>
      </p:sp>
      <p:sp>
        <p:nvSpPr>
          <p:cNvPr id="27" name="Oval 47">
            <a:extLst>
              <a:ext uri="{FF2B5EF4-FFF2-40B4-BE49-F238E27FC236}">
                <a16:creationId xmlns:a16="http://schemas.microsoft.com/office/drawing/2014/main" id="{FC796692-99C4-0F3E-A066-1B6075754CC5}"/>
              </a:ext>
            </a:extLst>
          </p:cNvPr>
          <p:cNvSpPr>
            <a:spLocks noChangeAspect="1"/>
          </p:cNvSpPr>
          <p:nvPr/>
        </p:nvSpPr>
        <p:spPr>
          <a:xfrm>
            <a:off x="4673016" y="2362753"/>
            <a:ext cx="623455" cy="62345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pt-BR" sz="1600" dirty="0">
              <a:solidFill>
                <a:prstClr val="white"/>
              </a:solidFill>
              <a:latin typeface="Gotham HTF"/>
            </a:endParaRPr>
          </a:p>
        </p:txBody>
      </p:sp>
      <p:cxnSp>
        <p:nvCxnSpPr>
          <p:cNvPr id="28" name="Straight Connector 48">
            <a:extLst>
              <a:ext uri="{FF2B5EF4-FFF2-40B4-BE49-F238E27FC236}">
                <a16:creationId xmlns:a16="http://schemas.microsoft.com/office/drawing/2014/main" id="{7EAF18A4-0559-C295-9917-63718698E42F}"/>
              </a:ext>
            </a:extLst>
          </p:cNvPr>
          <p:cNvCxnSpPr>
            <a:cxnSpLocks/>
            <a:stCxn id="27" idx="6"/>
            <a:endCxn id="26" idx="1"/>
          </p:cNvCxnSpPr>
          <p:nvPr/>
        </p:nvCxnSpPr>
        <p:spPr>
          <a:xfrm flipV="1">
            <a:off x="5296470" y="2674480"/>
            <a:ext cx="160956" cy="1"/>
          </a:xfrm>
          <a:prstGeom prst="line">
            <a:avLst/>
          </a:prstGeom>
          <a:ln w="571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79">
            <a:extLst>
              <a:ext uri="{FF2B5EF4-FFF2-40B4-BE49-F238E27FC236}">
                <a16:creationId xmlns:a16="http://schemas.microsoft.com/office/drawing/2014/main" id="{D65F8439-E8FA-2BD2-D050-4E5D2E740BA8}"/>
              </a:ext>
            </a:extLst>
          </p:cNvPr>
          <p:cNvSpPr/>
          <p:nvPr/>
        </p:nvSpPr>
        <p:spPr>
          <a:xfrm>
            <a:off x="1349051" y="2127247"/>
            <a:ext cx="3180419" cy="109446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pt-BR" sz="1600" dirty="0">
                <a:solidFill>
                  <a:prstClr val="black"/>
                </a:solidFill>
                <a:latin typeface="Gotham HTF"/>
              </a:rPr>
              <a:t>Permitem armazenar uma coleção de valores, mas </a:t>
            </a:r>
            <a:r>
              <a:rPr lang="pt-BR" sz="1600" b="1" dirty="0">
                <a:solidFill>
                  <a:prstClr val="black"/>
                </a:solidFill>
                <a:latin typeface="Gotham HTF"/>
              </a:rPr>
              <a:t>sempre do mesmo tipo</a:t>
            </a:r>
            <a:r>
              <a:rPr lang="pt-BR" sz="1600" dirty="0">
                <a:solidFill>
                  <a:prstClr val="black"/>
                </a:solidFill>
                <a:latin typeface="Gotham HTF"/>
              </a:rPr>
              <a:t>;</a:t>
            </a:r>
          </a:p>
        </p:txBody>
      </p:sp>
      <p:sp>
        <p:nvSpPr>
          <p:cNvPr id="36" name="Rectangle 80">
            <a:extLst>
              <a:ext uri="{FF2B5EF4-FFF2-40B4-BE49-F238E27FC236}">
                <a16:creationId xmlns:a16="http://schemas.microsoft.com/office/drawing/2014/main" id="{1F8FF4AE-87E2-2414-8C01-B96FABE809FF}"/>
              </a:ext>
            </a:extLst>
          </p:cNvPr>
          <p:cNvSpPr/>
          <p:nvPr/>
        </p:nvSpPr>
        <p:spPr>
          <a:xfrm>
            <a:off x="1136216" y="2127247"/>
            <a:ext cx="212834" cy="1094466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pt-BR" sz="1600" dirty="0">
              <a:solidFill>
                <a:prstClr val="white"/>
              </a:solidFill>
              <a:latin typeface="Gotham HTF"/>
            </a:endParaRPr>
          </a:p>
        </p:txBody>
      </p:sp>
      <p:sp>
        <p:nvSpPr>
          <p:cNvPr id="37" name="Oval 81">
            <a:extLst>
              <a:ext uri="{FF2B5EF4-FFF2-40B4-BE49-F238E27FC236}">
                <a16:creationId xmlns:a16="http://schemas.microsoft.com/office/drawing/2014/main" id="{3C54FDCC-94C5-3F10-4512-D26CE9795D4D}"/>
              </a:ext>
            </a:extLst>
          </p:cNvPr>
          <p:cNvSpPr>
            <a:spLocks noChangeAspect="1"/>
          </p:cNvSpPr>
          <p:nvPr/>
        </p:nvSpPr>
        <p:spPr>
          <a:xfrm>
            <a:off x="351805" y="2362753"/>
            <a:ext cx="623455" cy="62345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pt-BR" sz="1600" dirty="0">
              <a:solidFill>
                <a:prstClr val="white"/>
              </a:solidFill>
              <a:latin typeface="Gotham HTF"/>
            </a:endParaRPr>
          </a:p>
        </p:txBody>
      </p:sp>
      <p:cxnSp>
        <p:nvCxnSpPr>
          <p:cNvPr id="38" name="Straight Connector 82">
            <a:extLst>
              <a:ext uri="{FF2B5EF4-FFF2-40B4-BE49-F238E27FC236}">
                <a16:creationId xmlns:a16="http://schemas.microsoft.com/office/drawing/2014/main" id="{301BCCC2-3628-1C6F-1BEB-6BFDDBB6B057}"/>
              </a:ext>
            </a:extLst>
          </p:cNvPr>
          <p:cNvCxnSpPr>
            <a:stCxn id="37" idx="6"/>
            <a:endCxn id="36" idx="1"/>
          </p:cNvCxnSpPr>
          <p:nvPr/>
        </p:nvCxnSpPr>
        <p:spPr>
          <a:xfrm flipV="1">
            <a:off x="975260" y="2674480"/>
            <a:ext cx="160956" cy="1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49">
            <a:extLst>
              <a:ext uri="{FF2B5EF4-FFF2-40B4-BE49-F238E27FC236}">
                <a16:creationId xmlns:a16="http://schemas.microsoft.com/office/drawing/2014/main" id="{6CD36A19-135B-CC3C-DD14-65FBDE53F9F4}"/>
              </a:ext>
            </a:extLst>
          </p:cNvPr>
          <p:cNvSpPr/>
          <p:nvPr/>
        </p:nvSpPr>
        <p:spPr>
          <a:xfrm>
            <a:off x="5670262" y="3393399"/>
            <a:ext cx="3180419" cy="109446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pt-BR" sz="1600" dirty="0">
                <a:solidFill>
                  <a:prstClr val="black"/>
                </a:solidFill>
                <a:latin typeface="Gotham HTF"/>
              </a:rPr>
              <a:t>Pode se alterar o valor de um elemento acessando seu índice e atribuindo um novo valor:</a:t>
            </a:r>
          </a:p>
          <a:p>
            <a:pPr algn="ctr" defTabSz="685800"/>
            <a:r>
              <a:rPr lang="pt-BR" sz="1600" dirty="0">
                <a:solidFill>
                  <a:prstClr val="black"/>
                </a:solidFill>
                <a:latin typeface="Gotham HTF"/>
              </a:rPr>
              <a:t>Vetor[5] = 32;</a:t>
            </a:r>
          </a:p>
        </p:txBody>
      </p:sp>
      <p:sp>
        <p:nvSpPr>
          <p:cNvPr id="41" name="Rectangle 50">
            <a:extLst>
              <a:ext uri="{FF2B5EF4-FFF2-40B4-BE49-F238E27FC236}">
                <a16:creationId xmlns:a16="http://schemas.microsoft.com/office/drawing/2014/main" id="{026BC683-B98A-2A3E-BB4D-DC0A883F34E3}"/>
              </a:ext>
            </a:extLst>
          </p:cNvPr>
          <p:cNvSpPr/>
          <p:nvPr/>
        </p:nvSpPr>
        <p:spPr>
          <a:xfrm>
            <a:off x="5457427" y="3393399"/>
            <a:ext cx="212834" cy="1094466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pt-BR" sz="1600" dirty="0">
              <a:solidFill>
                <a:prstClr val="white"/>
              </a:solidFill>
              <a:latin typeface="Gotham HTF"/>
            </a:endParaRPr>
          </a:p>
        </p:txBody>
      </p:sp>
      <p:sp>
        <p:nvSpPr>
          <p:cNvPr id="42" name="Oval 51">
            <a:extLst>
              <a:ext uri="{FF2B5EF4-FFF2-40B4-BE49-F238E27FC236}">
                <a16:creationId xmlns:a16="http://schemas.microsoft.com/office/drawing/2014/main" id="{66118DCA-8906-3817-8AA0-869EDD7AC167}"/>
              </a:ext>
            </a:extLst>
          </p:cNvPr>
          <p:cNvSpPr>
            <a:spLocks noChangeAspect="1"/>
          </p:cNvSpPr>
          <p:nvPr/>
        </p:nvSpPr>
        <p:spPr>
          <a:xfrm>
            <a:off x="4673016" y="3628906"/>
            <a:ext cx="623455" cy="62345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pt-BR" sz="1600" dirty="0">
              <a:solidFill>
                <a:prstClr val="white"/>
              </a:solidFill>
              <a:latin typeface="Gotham HTF"/>
            </a:endParaRPr>
          </a:p>
        </p:txBody>
      </p:sp>
      <p:cxnSp>
        <p:nvCxnSpPr>
          <p:cNvPr id="43" name="Straight Connector 52">
            <a:extLst>
              <a:ext uri="{FF2B5EF4-FFF2-40B4-BE49-F238E27FC236}">
                <a16:creationId xmlns:a16="http://schemas.microsoft.com/office/drawing/2014/main" id="{C13C4090-2BCD-C6AE-57F6-CA09CBBD9F10}"/>
              </a:ext>
            </a:extLst>
          </p:cNvPr>
          <p:cNvCxnSpPr>
            <a:stCxn id="42" idx="6"/>
            <a:endCxn id="41" idx="1"/>
          </p:cNvCxnSpPr>
          <p:nvPr/>
        </p:nvCxnSpPr>
        <p:spPr>
          <a:xfrm flipV="1">
            <a:off x="5296470" y="3940633"/>
            <a:ext cx="160956" cy="1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85">
            <a:extLst>
              <a:ext uri="{FF2B5EF4-FFF2-40B4-BE49-F238E27FC236}">
                <a16:creationId xmlns:a16="http://schemas.microsoft.com/office/drawing/2014/main" id="{0425611E-AF6B-EB5E-23B4-1CB0B5C4173F}"/>
              </a:ext>
            </a:extLst>
          </p:cNvPr>
          <p:cNvSpPr/>
          <p:nvPr/>
        </p:nvSpPr>
        <p:spPr>
          <a:xfrm>
            <a:off x="1349051" y="3393399"/>
            <a:ext cx="3180419" cy="109446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pt-BR" sz="1600" dirty="0">
                <a:solidFill>
                  <a:prstClr val="black"/>
                </a:solidFill>
                <a:latin typeface="Gotham HTF"/>
              </a:rPr>
              <a:t>A declaração de um </a:t>
            </a:r>
            <a:r>
              <a:rPr lang="pt-BR" sz="1600" dirty="0" err="1">
                <a:solidFill>
                  <a:prstClr val="black"/>
                </a:solidFill>
                <a:latin typeface="Gotham HTF"/>
              </a:rPr>
              <a:t>array</a:t>
            </a:r>
            <a:r>
              <a:rPr lang="pt-BR" sz="1600" dirty="0">
                <a:solidFill>
                  <a:prstClr val="black"/>
                </a:solidFill>
                <a:latin typeface="Gotham HTF"/>
              </a:rPr>
              <a:t> é feita indicando </a:t>
            </a:r>
            <a:r>
              <a:rPr lang="pt-BR" sz="1600" b="1" dirty="0">
                <a:solidFill>
                  <a:prstClr val="black"/>
                </a:solidFill>
                <a:latin typeface="Gotham HTF"/>
              </a:rPr>
              <a:t>seu Tipo, seu Nome e seu Tamanho entre []:</a:t>
            </a:r>
          </a:p>
          <a:p>
            <a:pPr algn="ctr" defTabSz="685800"/>
            <a:r>
              <a:rPr lang="pt-BR" sz="1600" dirty="0" err="1">
                <a:solidFill>
                  <a:prstClr val="black"/>
                </a:solidFill>
                <a:latin typeface="Gotham HTF"/>
              </a:rPr>
              <a:t>Int</a:t>
            </a:r>
            <a:r>
              <a:rPr lang="pt-BR" sz="1600" dirty="0">
                <a:solidFill>
                  <a:prstClr val="black"/>
                </a:solidFill>
                <a:latin typeface="Gotham HTF"/>
              </a:rPr>
              <a:t> vetor[10];</a:t>
            </a:r>
          </a:p>
        </p:txBody>
      </p:sp>
      <p:sp>
        <p:nvSpPr>
          <p:cNvPr id="51" name="Rectangle 86">
            <a:extLst>
              <a:ext uri="{FF2B5EF4-FFF2-40B4-BE49-F238E27FC236}">
                <a16:creationId xmlns:a16="http://schemas.microsoft.com/office/drawing/2014/main" id="{A11142B2-D152-F7F3-6AFD-E9F7BFF31C36}"/>
              </a:ext>
            </a:extLst>
          </p:cNvPr>
          <p:cNvSpPr/>
          <p:nvPr/>
        </p:nvSpPr>
        <p:spPr>
          <a:xfrm>
            <a:off x="1136216" y="3393399"/>
            <a:ext cx="212834" cy="1094466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pt-BR" sz="1600" dirty="0">
              <a:solidFill>
                <a:prstClr val="white"/>
              </a:solidFill>
              <a:latin typeface="Gotham HTF"/>
            </a:endParaRPr>
          </a:p>
        </p:txBody>
      </p:sp>
      <p:sp>
        <p:nvSpPr>
          <p:cNvPr id="52" name="Oval 87">
            <a:extLst>
              <a:ext uri="{FF2B5EF4-FFF2-40B4-BE49-F238E27FC236}">
                <a16:creationId xmlns:a16="http://schemas.microsoft.com/office/drawing/2014/main" id="{88BF9CFC-8BF6-85B7-5708-8C912A883FE9}"/>
              </a:ext>
            </a:extLst>
          </p:cNvPr>
          <p:cNvSpPr>
            <a:spLocks noChangeAspect="1"/>
          </p:cNvSpPr>
          <p:nvPr/>
        </p:nvSpPr>
        <p:spPr>
          <a:xfrm>
            <a:off x="351805" y="3628906"/>
            <a:ext cx="623455" cy="62345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pt-BR" sz="1600" dirty="0">
              <a:solidFill>
                <a:prstClr val="white"/>
              </a:solidFill>
              <a:latin typeface="Gotham HTF"/>
            </a:endParaRPr>
          </a:p>
        </p:txBody>
      </p:sp>
      <p:cxnSp>
        <p:nvCxnSpPr>
          <p:cNvPr id="53" name="Straight Connector 88">
            <a:extLst>
              <a:ext uri="{FF2B5EF4-FFF2-40B4-BE49-F238E27FC236}">
                <a16:creationId xmlns:a16="http://schemas.microsoft.com/office/drawing/2014/main" id="{6A283A23-B4F2-65DD-CB33-90B121E356B9}"/>
              </a:ext>
            </a:extLst>
          </p:cNvPr>
          <p:cNvCxnSpPr>
            <a:stCxn id="52" idx="6"/>
            <a:endCxn id="51" idx="1"/>
          </p:cNvCxnSpPr>
          <p:nvPr/>
        </p:nvCxnSpPr>
        <p:spPr>
          <a:xfrm flipV="1">
            <a:off x="975260" y="3940633"/>
            <a:ext cx="160956" cy="1"/>
          </a:xfrm>
          <a:prstGeom prst="line">
            <a:avLst/>
          </a:prstGeom>
          <a:ln w="571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Lightbox">
            <a:extLst>
              <a:ext uri="{FF2B5EF4-FFF2-40B4-BE49-F238E27FC236}">
                <a16:creationId xmlns:a16="http://schemas.microsoft.com/office/drawing/2014/main" id="{C49EB25B-50A4-C596-D5D5-769900D4F3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9700" y="4730246"/>
            <a:ext cx="6324600" cy="1651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4351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 err="1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Arrays</a:t>
            </a:r>
            <a:endParaRPr lang="pt-BR" sz="4000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2D38F3F-5350-A872-E43C-7C40518321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50"/>
          <a:stretch/>
        </p:blipFill>
        <p:spPr>
          <a:xfrm>
            <a:off x="144016" y="1012258"/>
            <a:ext cx="8892480" cy="4833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743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Matrizes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8145FC2-5F53-FD8D-FC60-353967B053BE}"/>
              </a:ext>
            </a:extLst>
          </p:cNvPr>
          <p:cNvSpPr/>
          <p:nvPr/>
        </p:nvSpPr>
        <p:spPr>
          <a:xfrm>
            <a:off x="1349051" y="836712"/>
            <a:ext cx="3180419" cy="109446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pt-BR" sz="1600" dirty="0">
                <a:solidFill>
                  <a:schemeClr val="tx1"/>
                </a:solidFill>
                <a:latin typeface="Gotham HTF"/>
              </a:rPr>
              <a:t>E</a:t>
            </a:r>
            <a:r>
              <a:rPr lang="pt-BR" sz="1600" b="0" i="0" dirty="0">
                <a:solidFill>
                  <a:schemeClr val="tx1"/>
                </a:solidFill>
                <a:effectLst/>
                <a:latin typeface="Gotham HTF"/>
              </a:rPr>
              <a:t>struturas de dados que permitem armazenar uma coleção de elementos de mesmo tipo, organizados em linhas e colunas. </a:t>
            </a:r>
            <a:endParaRPr lang="pt-BR" sz="1600" dirty="0">
              <a:solidFill>
                <a:schemeClr val="tx1"/>
              </a:solidFill>
              <a:latin typeface="Gotham HTF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ACA8257-F3D0-D990-BE67-00AD81EA971C}"/>
              </a:ext>
            </a:extLst>
          </p:cNvPr>
          <p:cNvSpPr/>
          <p:nvPr/>
        </p:nvSpPr>
        <p:spPr>
          <a:xfrm>
            <a:off x="1136216" y="836712"/>
            <a:ext cx="212834" cy="1094466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pt-BR" sz="1600" dirty="0">
              <a:solidFill>
                <a:prstClr val="white"/>
              </a:solidFill>
              <a:latin typeface="Gotham HTF"/>
            </a:endParaRPr>
          </a:p>
        </p:txBody>
      </p:sp>
      <p:sp>
        <p:nvSpPr>
          <p:cNvPr id="6" name="Oval 4">
            <a:extLst>
              <a:ext uri="{FF2B5EF4-FFF2-40B4-BE49-F238E27FC236}">
                <a16:creationId xmlns:a16="http://schemas.microsoft.com/office/drawing/2014/main" id="{21106BE2-1B51-612B-8315-963EFFBB67F0}"/>
              </a:ext>
            </a:extLst>
          </p:cNvPr>
          <p:cNvSpPr>
            <a:spLocks noChangeAspect="1"/>
          </p:cNvSpPr>
          <p:nvPr/>
        </p:nvSpPr>
        <p:spPr>
          <a:xfrm>
            <a:off x="351805" y="1072218"/>
            <a:ext cx="623455" cy="62345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pt-BR" sz="1600" dirty="0">
              <a:solidFill>
                <a:prstClr val="white"/>
              </a:solidFill>
              <a:latin typeface="Gotham HTF"/>
            </a:endParaRPr>
          </a:p>
        </p:txBody>
      </p:sp>
      <p:cxnSp>
        <p:nvCxnSpPr>
          <p:cNvPr id="7" name="Straight Connector 5">
            <a:extLst>
              <a:ext uri="{FF2B5EF4-FFF2-40B4-BE49-F238E27FC236}">
                <a16:creationId xmlns:a16="http://schemas.microsoft.com/office/drawing/2014/main" id="{37F9A4A8-AB8F-AD5D-B3FD-97221F2C6BB6}"/>
              </a:ext>
            </a:extLst>
          </p:cNvPr>
          <p:cNvCxnSpPr>
            <a:stCxn id="6" idx="6"/>
            <a:endCxn id="4" idx="1"/>
          </p:cNvCxnSpPr>
          <p:nvPr/>
        </p:nvCxnSpPr>
        <p:spPr>
          <a:xfrm flipV="1">
            <a:off x="975260" y="1383945"/>
            <a:ext cx="160956" cy="1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41">
            <a:extLst>
              <a:ext uri="{FF2B5EF4-FFF2-40B4-BE49-F238E27FC236}">
                <a16:creationId xmlns:a16="http://schemas.microsoft.com/office/drawing/2014/main" id="{3B4F6C1F-7105-036A-5145-4575BB95B816}"/>
              </a:ext>
            </a:extLst>
          </p:cNvPr>
          <p:cNvSpPr/>
          <p:nvPr/>
        </p:nvSpPr>
        <p:spPr>
          <a:xfrm>
            <a:off x="5670262" y="836713"/>
            <a:ext cx="3180419" cy="109446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pt-BR" sz="1600" dirty="0">
                <a:solidFill>
                  <a:prstClr val="black"/>
                </a:solidFill>
                <a:latin typeface="Gotham HTF"/>
              </a:rPr>
              <a:t>O acesso aos elementos da coleção é feito </a:t>
            </a:r>
            <a:r>
              <a:rPr lang="pt-BR" sz="1600" b="1" dirty="0">
                <a:solidFill>
                  <a:prstClr val="black"/>
                </a:solidFill>
                <a:latin typeface="Gotham HTF"/>
              </a:rPr>
              <a:t>através de seu índice da linha e da coluna</a:t>
            </a:r>
            <a:r>
              <a:rPr lang="pt-BR" sz="1600" dirty="0">
                <a:solidFill>
                  <a:prstClr val="black"/>
                </a:solidFill>
                <a:latin typeface="Gotham HTF"/>
              </a:rPr>
              <a:t>;</a:t>
            </a:r>
          </a:p>
        </p:txBody>
      </p:sp>
      <p:sp>
        <p:nvSpPr>
          <p:cNvPr id="11" name="Rectangle 42">
            <a:extLst>
              <a:ext uri="{FF2B5EF4-FFF2-40B4-BE49-F238E27FC236}">
                <a16:creationId xmlns:a16="http://schemas.microsoft.com/office/drawing/2014/main" id="{06AD0CAA-491F-DE96-50B5-E31F5A734652}"/>
              </a:ext>
            </a:extLst>
          </p:cNvPr>
          <p:cNvSpPr/>
          <p:nvPr/>
        </p:nvSpPr>
        <p:spPr>
          <a:xfrm>
            <a:off x="5457427" y="836713"/>
            <a:ext cx="212834" cy="109446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pt-BR" sz="1600" dirty="0">
              <a:solidFill>
                <a:prstClr val="white"/>
              </a:solidFill>
              <a:latin typeface="Gotham HTF"/>
            </a:endParaRPr>
          </a:p>
        </p:txBody>
      </p:sp>
      <p:sp>
        <p:nvSpPr>
          <p:cNvPr id="13" name="Oval 43">
            <a:extLst>
              <a:ext uri="{FF2B5EF4-FFF2-40B4-BE49-F238E27FC236}">
                <a16:creationId xmlns:a16="http://schemas.microsoft.com/office/drawing/2014/main" id="{B64B82DD-DF37-4DEE-9B82-598B84338DAD}"/>
              </a:ext>
            </a:extLst>
          </p:cNvPr>
          <p:cNvSpPr>
            <a:spLocks noChangeAspect="1"/>
          </p:cNvSpPr>
          <p:nvPr/>
        </p:nvSpPr>
        <p:spPr>
          <a:xfrm>
            <a:off x="4673016" y="1072219"/>
            <a:ext cx="623455" cy="62345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pt-BR" sz="1600" dirty="0">
              <a:solidFill>
                <a:prstClr val="white"/>
              </a:solidFill>
              <a:latin typeface="Gotham HTF"/>
            </a:endParaRPr>
          </a:p>
        </p:txBody>
      </p:sp>
      <p:cxnSp>
        <p:nvCxnSpPr>
          <p:cNvPr id="14" name="Straight Connector 44">
            <a:extLst>
              <a:ext uri="{FF2B5EF4-FFF2-40B4-BE49-F238E27FC236}">
                <a16:creationId xmlns:a16="http://schemas.microsoft.com/office/drawing/2014/main" id="{7C34087D-325C-DEC5-F37E-98A31612447A}"/>
              </a:ext>
            </a:extLst>
          </p:cNvPr>
          <p:cNvCxnSpPr>
            <a:stCxn id="13" idx="6"/>
            <a:endCxn id="11" idx="1"/>
          </p:cNvCxnSpPr>
          <p:nvPr/>
        </p:nvCxnSpPr>
        <p:spPr>
          <a:xfrm flipV="1">
            <a:off x="5296470" y="1383946"/>
            <a:ext cx="160956" cy="1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45">
            <a:extLst>
              <a:ext uri="{FF2B5EF4-FFF2-40B4-BE49-F238E27FC236}">
                <a16:creationId xmlns:a16="http://schemas.microsoft.com/office/drawing/2014/main" id="{1DAC06F3-D97E-8B8E-BC38-C24894BFCD30}"/>
              </a:ext>
            </a:extLst>
          </p:cNvPr>
          <p:cNvSpPr/>
          <p:nvPr/>
        </p:nvSpPr>
        <p:spPr>
          <a:xfrm>
            <a:off x="5670262" y="2055239"/>
            <a:ext cx="3180419" cy="10944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pt-BR" sz="1600" dirty="0">
                <a:solidFill>
                  <a:prstClr val="black"/>
                </a:solidFill>
                <a:latin typeface="Gotham HTF"/>
              </a:rPr>
              <a:t>Pode se alterar o valor de um elemento acessando seu índice e atribuindo um novo valor:</a:t>
            </a:r>
          </a:p>
          <a:p>
            <a:pPr algn="ctr" defTabSz="685800"/>
            <a:r>
              <a:rPr lang="pt-BR" sz="1600" dirty="0">
                <a:solidFill>
                  <a:prstClr val="black"/>
                </a:solidFill>
                <a:latin typeface="Gotham HTF"/>
              </a:rPr>
              <a:t>Matriz[1][5] = 32;</a:t>
            </a:r>
          </a:p>
        </p:txBody>
      </p:sp>
      <p:sp>
        <p:nvSpPr>
          <p:cNvPr id="26" name="Rectangle 46">
            <a:extLst>
              <a:ext uri="{FF2B5EF4-FFF2-40B4-BE49-F238E27FC236}">
                <a16:creationId xmlns:a16="http://schemas.microsoft.com/office/drawing/2014/main" id="{E7324201-9DA2-0B5E-DFA5-AC16F09DD289}"/>
              </a:ext>
            </a:extLst>
          </p:cNvPr>
          <p:cNvSpPr/>
          <p:nvPr/>
        </p:nvSpPr>
        <p:spPr>
          <a:xfrm>
            <a:off x="5457427" y="2055239"/>
            <a:ext cx="212834" cy="1094466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pt-BR" sz="1600" dirty="0">
              <a:solidFill>
                <a:prstClr val="white"/>
              </a:solidFill>
              <a:latin typeface="Gotham HTF"/>
            </a:endParaRPr>
          </a:p>
        </p:txBody>
      </p:sp>
      <p:sp>
        <p:nvSpPr>
          <p:cNvPr id="27" name="Oval 47">
            <a:extLst>
              <a:ext uri="{FF2B5EF4-FFF2-40B4-BE49-F238E27FC236}">
                <a16:creationId xmlns:a16="http://schemas.microsoft.com/office/drawing/2014/main" id="{FC796692-99C4-0F3E-A066-1B6075754CC5}"/>
              </a:ext>
            </a:extLst>
          </p:cNvPr>
          <p:cNvSpPr>
            <a:spLocks noChangeAspect="1"/>
          </p:cNvSpPr>
          <p:nvPr/>
        </p:nvSpPr>
        <p:spPr>
          <a:xfrm>
            <a:off x="4673016" y="2290745"/>
            <a:ext cx="623455" cy="62345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pt-BR" sz="1600" dirty="0">
              <a:solidFill>
                <a:prstClr val="white"/>
              </a:solidFill>
              <a:latin typeface="Gotham HTF"/>
            </a:endParaRPr>
          </a:p>
        </p:txBody>
      </p:sp>
      <p:cxnSp>
        <p:nvCxnSpPr>
          <p:cNvPr id="28" name="Straight Connector 48">
            <a:extLst>
              <a:ext uri="{FF2B5EF4-FFF2-40B4-BE49-F238E27FC236}">
                <a16:creationId xmlns:a16="http://schemas.microsoft.com/office/drawing/2014/main" id="{7EAF18A4-0559-C295-9917-63718698E42F}"/>
              </a:ext>
            </a:extLst>
          </p:cNvPr>
          <p:cNvCxnSpPr>
            <a:cxnSpLocks/>
            <a:stCxn id="27" idx="6"/>
            <a:endCxn id="26" idx="1"/>
          </p:cNvCxnSpPr>
          <p:nvPr/>
        </p:nvCxnSpPr>
        <p:spPr>
          <a:xfrm flipV="1">
            <a:off x="5296470" y="2602472"/>
            <a:ext cx="160956" cy="1"/>
          </a:xfrm>
          <a:prstGeom prst="line">
            <a:avLst/>
          </a:prstGeom>
          <a:ln w="571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79">
            <a:extLst>
              <a:ext uri="{FF2B5EF4-FFF2-40B4-BE49-F238E27FC236}">
                <a16:creationId xmlns:a16="http://schemas.microsoft.com/office/drawing/2014/main" id="{D65F8439-E8FA-2BD2-D050-4E5D2E740BA8}"/>
              </a:ext>
            </a:extLst>
          </p:cNvPr>
          <p:cNvSpPr/>
          <p:nvPr/>
        </p:nvSpPr>
        <p:spPr>
          <a:xfrm>
            <a:off x="1349051" y="2055239"/>
            <a:ext cx="3180419" cy="109446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pt-BR" sz="1600" b="0" i="0" dirty="0">
                <a:solidFill>
                  <a:schemeClr val="tx1"/>
                </a:solidFill>
                <a:effectLst/>
                <a:latin typeface="Gotham HTF"/>
              </a:rPr>
              <a:t>É uma tabela retangular, onde cada elemento é acessado por um índice que representa sua posição na matriz.</a:t>
            </a:r>
            <a:endParaRPr lang="pt-BR" sz="1600" dirty="0">
              <a:solidFill>
                <a:prstClr val="black"/>
              </a:solidFill>
              <a:latin typeface="Gotham HTF"/>
            </a:endParaRPr>
          </a:p>
        </p:txBody>
      </p:sp>
      <p:sp>
        <p:nvSpPr>
          <p:cNvPr id="36" name="Rectangle 80">
            <a:extLst>
              <a:ext uri="{FF2B5EF4-FFF2-40B4-BE49-F238E27FC236}">
                <a16:creationId xmlns:a16="http://schemas.microsoft.com/office/drawing/2014/main" id="{1F8FF4AE-87E2-2414-8C01-B96FABE809FF}"/>
              </a:ext>
            </a:extLst>
          </p:cNvPr>
          <p:cNvSpPr/>
          <p:nvPr/>
        </p:nvSpPr>
        <p:spPr>
          <a:xfrm>
            <a:off x="1136216" y="2055239"/>
            <a:ext cx="212834" cy="1094466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pt-BR" sz="1600" dirty="0">
              <a:solidFill>
                <a:prstClr val="white"/>
              </a:solidFill>
              <a:latin typeface="Gotham HTF"/>
            </a:endParaRPr>
          </a:p>
        </p:txBody>
      </p:sp>
      <p:sp>
        <p:nvSpPr>
          <p:cNvPr id="37" name="Oval 81">
            <a:extLst>
              <a:ext uri="{FF2B5EF4-FFF2-40B4-BE49-F238E27FC236}">
                <a16:creationId xmlns:a16="http://schemas.microsoft.com/office/drawing/2014/main" id="{3C54FDCC-94C5-3F10-4512-D26CE9795D4D}"/>
              </a:ext>
            </a:extLst>
          </p:cNvPr>
          <p:cNvSpPr>
            <a:spLocks noChangeAspect="1"/>
          </p:cNvSpPr>
          <p:nvPr/>
        </p:nvSpPr>
        <p:spPr>
          <a:xfrm>
            <a:off x="351805" y="2290745"/>
            <a:ext cx="623455" cy="62345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pt-BR" sz="1600" dirty="0">
              <a:solidFill>
                <a:prstClr val="white"/>
              </a:solidFill>
              <a:latin typeface="Gotham HTF"/>
            </a:endParaRPr>
          </a:p>
        </p:txBody>
      </p:sp>
      <p:cxnSp>
        <p:nvCxnSpPr>
          <p:cNvPr id="38" name="Straight Connector 82">
            <a:extLst>
              <a:ext uri="{FF2B5EF4-FFF2-40B4-BE49-F238E27FC236}">
                <a16:creationId xmlns:a16="http://schemas.microsoft.com/office/drawing/2014/main" id="{301BCCC2-3628-1C6F-1BEB-6BFDDBB6B057}"/>
              </a:ext>
            </a:extLst>
          </p:cNvPr>
          <p:cNvCxnSpPr>
            <a:stCxn id="37" idx="6"/>
            <a:endCxn id="36" idx="1"/>
          </p:cNvCxnSpPr>
          <p:nvPr/>
        </p:nvCxnSpPr>
        <p:spPr>
          <a:xfrm flipV="1">
            <a:off x="975260" y="2602472"/>
            <a:ext cx="160956" cy="1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49">
            <a:extLst>
              <a:ext uri="{FF2B5EF4-FFF2-40B4-BE49-F238E27FC236}">
                <a16:creationId xmlns:a16="http://schemas.microsoft.com/office/drawing/2014/main" id="{6CD36A19-135B-CC3C-DD14-65FBDE53F9F4}"/>
              </a:ext>
            </a:extLst>
          </p:cNvPr>
          <p:cNvSpPr/>
          <p:nvPr/>
        </p:nvSpPr>
        <p:spPr>
          <a:xfrm>
            <a:off x="5670262" y="3304618"/>
            <a:ext cx="3180419" cy="109446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pt-BR" sz="1600" b="0" i="0" dirty="0">
                <a:solidFill>
                  <a:schemeClr val="tx1"/>
                </a:solidFill>
                <a:effectLst/>
                <a:latin typeface="Gotham HTF"/>
              </a:rPr>
              <a:t>São úteis para armazenar dados tabulares, como matrizes numéricas, imagens, mapas e muito mais.</a:t>
            </a:r>
            <a:endParaRPr lang="pt-BR" sz="1600" dirty="0">
              <a:solidFill>
                <a:schemeClr val="tx1"/>
              </a:solidFill>
              <a:latin typeface="Gotham HTF"/>
            </a:endParaRPr>
          </a:p>
        </p:txBody>
      </p:sp>
      <p:sp>
        <p:nvSpPr>
          <p:cNvPr id="41" name="Rectangle 50">
            <a:extLst>
              <a:ext uri="{FF2B5EF4-FFF2-40B4-BE49-F238E27FC236}">
                <a16:creationId xmlns:a16="http://schemas.microsoft.com/office/drawing/2014/main" id="{026BC683-B98A-2A3E-BB4D-DC0A883F34E3}"/>
              </a:ext>
            </a:extLst>
          </p:cNvPr>
          <p:cNvSpPr/>
          <p:nvPr/>
        </p:nvSpPr>
        <p:spPr>
          <a:xfrm>
            <a:off x="5457427" y="3321391"/>
            <a:ext cx="212834" cy="1094466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pt-BR" sz="1600" dirty="0">
              <a:solidFill>
                <a:prstClr val="white"/>
              </a:solidFill>
              <a:latin typeface="Gotham HTF"/>
            </a:endParaRPr>
          </a:p>
        </p:txBody>
      </p:sp>
      <p:sp>
        <p:nvSpPr>
          <p:cNvPr id="42" name="Oval 51">
            <a:extLst>
              <a:ext uri="{FF2B5EF4-FFF2-40B4-BE49-F238E27FC236}">
                <a16:creationId xmlns:a16="http://schemas.microsoft.com/office/drawing/2014/main" id="{66118DCA-8906-3817-8AA0-869EDD7AC167}"/>
              </a:ext>
            </a:extLst>
          </p:cNvPr>
          <p:cNvSpPr>
            <a:spLocks noChangeAspect="1"/>
          </p:cNvSpPr>
          <p:nvPr/>
        </p:nvSpPr>
        <p:spPr>
          <a:xfrm>
            <a:off x="4673016" y="3556898"/>
            <a:ext cx="623455" cy="62345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pt-BR" sz="1600" dirty="0">
              <a:solidFill>
                <a:prstClr val="white"/>
              </a:solidFill>
              <a:latin typeface="Gotham HTF"/>
            </a:endParaRPr>
          </a:p>
        </p:txBody>
      </p:sp>
      <p:cxnSp>
        <p:nvCxnSpPr>
          <p:cNvPr id="43" name="Straight Connector 52">
            <a:extLst>
              <a:ext uri="{FF2B5EF4-FFF2-40B4-BE49-F238E27FC236}">
                <a16:creationId xmlns:a16="http://schemas.microsoft.com/office/drawing/2014/main" id="{C13C4090-2BCD-C6AE-57F6-CA09CBBD9F10}"/>
              </a:ext>
            </a:extLst>
          </p:cNvPr>
          <p:cNvCxnSpPr>
            <a:stCxn id="42" idx="6"/>
            <a:endCxn id="41" idx="1"/>
          </p:cNvCxnSpPr>
          <p:nvPr/>
        </p:nvCxnSpPr>
        <p:spPr>
          <a:xfrm flipV="1">
            <a:off x="5296470" y="3868625"/>
            <a:ext cx="160956" cy="1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85">
            <a:extLst>
              <a:ext uri="{FF2B5EF4-FFF2-40B4-BE49-F238E27FC236}">
                <a16:creationId xmlns:a16="http://schemas.microsoft.com/office/drawing/2014/main" id="{0425611E-AF6B-EB5E-23B4-1CB0B5C4173F}"/>
              </a:ext>
            </a:extLst>
          </p:cNvPr>
          <p:cNvSpPr/>
          <p:nvPr/>
        </p:nvSpPr>
        <p:spPr>
          <a:xfrm>
            <a:off x="1349051" y="3321391"/>
            <a:ext cx="3180419" cy="109446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pt-BR" sz="1600" dirty="0">
                <a:solidFill>
                  <a:prstClr val="black"/>
                </a:solidFill>
                <a:latin typeface="Gotham HTF"/>
              </a:rPr>
              <a:t>A declaração é feita indicando </a:t>
            </a:r>
            <a:r>
              <a:rPr lang="pt-BR" sz="1600" b="1" dirty="0">
                <a:solidFill>
                  <a:prstClr val="black"/>
                </a:solidFill>
                <a:latin typeface="Gotham HTF"/>
              </a:rPr>
              <a:t>seu Tipo, seu Nome e seu Tamanho da Linha e Tamanho da Coluna:</a:t>
            </a:r>
          </a:p>
          <a:p>
            <a:pPr algn="ctr" defTabSz="685800"/>
            <a:r>
              <a:rPr lang="pt-BR" sz="1600" dirty="0" err="1">
                <a:solidFill>
                  <a:prstClr val="black"/>
                </a:solidFill>
                <a:latin typeface="Gotham HTF"/>
              </a:rPr>
              <a:t>Int</a:t>
            </a:r>
            <a:r>
              <a:rPr lang="pt-BR" sz="1600" dirty="0">
                <a:solidFill>
                  <a:prstClr val="black"/>
                </a:solidFill>
                <a:latin typeface="Gotham HTF"/>
              </a:rPr>
              <a:t> matriz[6][6];</a:t>
            </a:r>
          </a:p>
        </p:txBody>
      </p:sp>
      <p:sp>
        <p:nvSpPr>
          <p:cNvPr id="51" name="Rectangle 86">
            <a:extLst>
              <a:ext uri="{FF2B5EF4-FFF2-40B4-BE49-F238E27FC236}">
                <a16:creationId xmlns:a16="http://schemas.microsoft.com/office/drawing/2014/main" id="{A11142B2-D152-F7F3-6AFD-E9F7BFF31C36}"/>
              </a:ext>
            </a:extLst>
          </p:cNvPr>
          <p:cNvSpPr/>
          <p:nvPr/>
        </p:nvSpPr>
        <p:spPr>
          <a:xfrm>
            <a:off x="1136216" y="3321391"/>
            <a:ext cx="212834" cy="1094466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pt-BR" sz="1600" dirty="0">
              <a:solidFill>
                <a:prstClr val="white"/>
              </a:solidFill>
              <a:latin typeface="Gotham HTF"/>
            </a:endParaRPr>
          </a:p>
        </p:txBody>
      </p:sp>
      <p:sp>
        <p:nvSpPr>
          <p:cNvPr id="52" name="Oval 87">
            <a:extLst>
              <a:ext uri="{FF2B5EF4-FFF2-40B4-BE49-F238E27FC236}">
                <a16:creationId xmlns:a16="http://schemas.microsoft.com/office/drawing/2014/main" id="{88BF9CFC-8BF6-85B7-5708-8C912A883FE9}"/>
              </a:ext>
            </a:extLst>
          </p:cNvPr>
          <p:cNvSpPr>
            <a:spLocks noChangeAspect="1"/>
          </p:cNvSpPr>
          <p:nvPr/>
        </p:nvSpPr>
        <p:spPr>
          <a:xfrm>
            <a:off x="351805" y="3556898"/>
            <a:ext cx="623455" cy="62345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pt-BR" sz="1600" dirty="0">
              <a:solidFill>
                <a:prstClr val="white"/>
              </a:solidFill>
              <a:latin typeface="Gotham HTF"/>
            </a:endParaRPr>
          </a:p>
        </p:txBody>
      </p:sp>
      <p:cxnSp>
        <p:nvCxnSpPr>
          <p:cNvPr id="53" name="Straight Connector 88">
            <a:extLst>
              <a:ext uri="{FF2B5EF4-FFF2-40B4-BE49-F238E27FC236}">
                <a16:creationId xmlns:a16="http://schemas.microsoft.com/office/drawing/2014/main" id="{6A283A23-B4F2-65DD-CB33-90B121E356B9}"/>
              </a:ext>
            </a:extLst>
          </p:cNvPr>
          <p:cNvCxnSpPr>
            <a:stCxn id="52" idx="6"/>
            <a:endCxn id="51" idx="1"/>
          </p:cNvCxnSpPr>
          <p:nvPr/>
        </p:nvCxnSpPr>
        <p:spPr>
          <a:xfrm flipV="1">
            <a:off x="975260" y="3868625"/>
            <a:ext cx="160956" cy="1"/>
          </a:xfrm>
          <a:prstGeom prst="line">
            <a:avLst/>
          </a:prstGeom>
          <a:ln w="571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Multidimensional Arrays in C - GeeksforGeeks">
            <a:extLst>
              <a:ext uri="{FF2B5EF4-FFF2-40B4-BE49-F238E27FC236}">
                <a16:creationId xmlns:a16="http://schemas.microsoft.com/office/drawing/2014/main" id="{6197612D-911D-258D-FB89-3B7B3201E7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3610" y="4579644"/>
            <a:ext cx="4916780" cy="1873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6487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Matrizes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ABF5A87-42F7-AB87-A8AA-57061CFDF7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900"/>
          <a:stretch/>
        </p:blipFill>
        <p:spPr>
          <a:xfrm>
            <a:off x="269776" y="1423806"/>
            <a:ext cx="8604448" cy="4010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548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72237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Exercícios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CDB7611-C018-1FE6-1075-0FC9ED07F310}"/>
              </a:ext>
            </a:extLst>
          </p:cNvPr>
          <p:cNvSpPr txBox="1"/>
          <p:nvPr/>
        </p:nvSpPr>
        <p:spPr>
          <a:xfrm>
            <a:off x="251520" y="908720"/>
            <a:ext cx="7416824" cy="56784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l">
              <a:buClr>
                <a:srgbClr val="ED265B"/>
              </a:buClr>
              <a:buFont typeface="+mj-lt"/>
              <a:buAutoNum type="arabicPeriod"/>
            </a:pPr>
            <a:r>
              <a:rPr lang="pt-BR" sz="1100" b="0" i="0" dirty="0">
                <a:effectLst/>
                <a:latin typeface="Gotham HTF"/>
              </a:rPr>
              <a:t>Crie um programa em C que declare um </a:t>
            </a:r>
            <a:r>
              <a:rPr lang="pt-BR" sz="1100" b="0" i="0" dirty="0" err="1">
                <a:effectLst/>
                <a:latin typeface="Gotham HTF"/>
              </a:rPr>
              <a:t>array</a:t>
            </a:r>
            <a:r>
              <a:rPr lang="pt-BR" sz="1100" b="0" i="0" dirty="0">
                <a:effectLst/>
                <a:latin typeface="Gotham HTF"/>
              </a:rPr>
              <a:t> de inteiros com 5 elementos e preencha-o com valores digitados pelo usuário.</a:t>
            </a:r>
          </a:p>
          <a:p>
            <a:pPr marL="228600" indent="-228600" algn="l">
              <a:buClr>
                <a:srgbClr val="ED265B"/>
              </a:buClr>
              <a:buFont typeface="+mj-lt"/>
              <a:buAutoNum type="arabicPeriod"/>
            </a:pPr>
            <a:r>
              <a:rPr lang="pt-BR" sz="1100" b="0" i="0" dirty="0">
                <a:effectLst/>
                <a:latin typeface="Gotham HTF"/>
              </a:rPr>
              <a:t>Escreva um programa em C que declare um </a:t>
            </a:r>
            <a:r>
              <a:rPr lang="pt-BR" sz="1100" b="0" i="0" dirty="0" err="1">
                <a:effectLst/>
                <a:latin typeface="Gotham HTF"/>
              </a:rPr>
              <a:t>array</a:t>
            </a:r>
            <a:r>
              <a:rPr lang="pt-BR" sz="1100" b="0" i="0" dirty="0">
                <a:effectLst/>
                <a:latin typeface="Gotham HTF"/>
              </a:rPr>
              <a:t> de caracteres e inicialize-o com uma palavra de sua escolha. Em seguida, imprima o conteúdo do </a:t>
            </a:r>
            <a:r>
              <a:rPr lang="pt-BR" sz="1100" b="0" i="0" dirty="0" err="1">
                <a:effectLst/>
                <a:latin typeface="Gotham HTF"/>
              </a:rPr>
              <a:t>array</a:t>
            </a:r>
            <a:r>
              <a:rPr lang="pt-BR" sz="1100" b="0" i="0" dirty="0">
                <a:effectLst/>
                <a:latin typeface="Gotham HTF"/>
              </a:rPr>
              <a:t>.</a:t>
            </a:r>
          </a:p>
          <a:p>
            <a:pPr marL="228600" indent="-228600" algn="l">
              <a:buClr>
                <a:srgbClr val="ED265B"/>
              </a:buClr>
              <a:buFont typeface="+mj-lt"/>
              <a:buAutoNum type="arabicPeriod"/>
            </a:pPr>
            <a:r>
              <a:rPr lang="pt-BR" sz="1100" b="0" i="0" dirty="0">
                <a:effectLst/>
                <a:latin typeface="Gotham HTF"/>
              </a:rPr>
              <a:t>Crie um programa em C que declare uma matriz de inteiros 3x3 e preencha-a com valores aleatórios. Em seguida, imprima a matriz.</a:t>
            </a:r>
          </a:p>
          <a:p>
            <a:pPr marL="228600" indent="-228600" algn="l">
              <a:buClr>
                <a:srgbClr val="ED265B"/>
              </a:buClr>
              <a:buFont typeface="+mj-lt"/>
              <a:buAutoNum type="arabicPeriod"/>
            </a:pPr>
            <a:r>
              <a:rPr lang="pt-BR" sz="1100" b="0" i="0" dirty="0">
                <a:effectLst/>
                <a:latin typeface="Gotham HTF"/>
              </a:rPr>
              <a:t>Escreva um programa em C que leia uma matriz de inteiros 3x3 digitada pelo usuário e calcule a soma de todos os elementos.</a:t>
            </a:r>
          </a:p>
          <a:p>
            <a:pPr marL="228600" indent="-228600" algn="l">
              <a:buClr>
                <a:srgbClr val="ED265B"/>
              </a:buClr>
              <a:buFont typeface="+mj-lt"/>
              <a:buAutoNum type="arabicPeriod"/>
            </a:pPr>
            <a:r>
              <a:rPr lang="pt-BR" sz="1100" b="0" i="0" dirty="0">
                <a:effectLst/>
                <a:latin typeface="Gotham HTF"/>
              </a:rPr>
              <a:t>Crie um programa em C que declare uma matriz de </a:t>
            </a:r>
            <a:r>
              <a:rPr lang="pt-BR" sz="1100" b="0" i="0" dirty="0" err="1">
                <a:effectLst/>
                <a:latin typeface="Gotham HTF"/>
              </a:rPr>
              <a:t>floats</a:t>
            </a:r>
            <a:r>
              <a:rPr lang="pt-BR" sz="1100" b="0" i="0" dirty="0">
                <a:effectLst/>
                <a:latin typeface="Gotham HTF"/>
              </a:rPr>
              <a:t> 2x2 e preencha-a com valores fornecidos pelo usuário. Em seguida, imprima a matriz.</a:t>
            </a:r>
          </a:p>
          <a:p>
            <a:pPr marL="228600" indent="-228600" algn="l">
              <a:buClr>
                <a:srgbClr val="ED265B"/>
              </a:buClr>
              <a:buFont typeface="+mj-lt"/>
              <a:buAutoNum type="arabicPeriod"/>
            </a:pPr>
            <a:r>
              <a:rPr lang="pt-BR" sz="1100" b="0" i="0" dirty="0">
                <a:effectLst/>
                <a:latin typeface="Gotham HTF"/>
              </a:rPr>
              <a:t>Escreva um programa em C que leia uma matriz de </a:t>
            </a:r>
            <a:r>
              <a:rPr lang="pt-BR" sz="1100" b="0" i="0" dirty="0" err="1">
                <a:effectLst/>
                <a:latin typeface="Gotham HTF"/>
              </a:rPr>
              <a:t>floats</a:t>
            </a:r>
            <a:r>
              <a:rPr lang="pt-BR" sz="1100" b="0" i="0" dirty="0">
                <a:effectLst/>
                <a:latin typeface="Gotham HTF"/>
              </a:rPr>
              <a:t> 3x3 digitada pelo usuário e calcule a média dos elementos.</a:t>
            </a:r>
          </a:p>
          <a:p>
            <a:pPr marL="228600" indent="-228600" algn="l">
              <a:buClr>
                <a:srgbClr val="ED265B"/>
              </a:buClr>
              <a:buFont typeface="+mj-lt"/>
              <a:buAutoNum type="arabicPeriod"/>
            </a:pPr>
            <a:r>
              <a:rPr lang="pt-BR" sz="1100" b="0" i="0" dirty="0">
                <a:effectLst/>
                <a:latin typeface="Gotham HTF"/>
              </a:rPr>
              <a:t>Crie um programa em C que declare um </a:t>
            </a:r>
            <a:r>
              <a:rPr lang="pt-BR" sz="1100" b="0" i="0" dirty="0" err="1">
                <a:effectLst/>
                <a:latin typeface="Gotham HTF"/>
              </a:rPr>
              <a:t>array</a:t>
            </a:r>
            <a:r>
              <a:rPr lang="pt-BR" sz="1100" b="0" i="0" dirty="0">
                <a:effectLst/>
                <a:latin typeface="Gotham HTF"/>
              </a:rPr>
              <a:t> de inteiros com 10 elementos e encontre o valor mínimo e máximo no </a:t>
            </a:r>
            <a:r>
              <a:rPr lang="pt-BR" sz="1100" b="0" i="0" dirty="0" err="1">
                <a:effectLst/>
                <a:latin typeface="Gotham HTF"/>
              </a:rPr>
              <a:t>array</a:t>
            </a:r>
            <a:r>
              <a:rPr lang="pt-BR" sz="1100" b="0" i="0" dirty="0">
                <a:effectLst/>
                <a:latin typeface="Gotham HTF"/>
              </a:rPr>
              <a:t>. Imprima esses valores.</a:t>
            </a:r>
          </a:p>
          <a:p>
            <a:pPr marL="228600" indent="-228600" algn="l">
              <a:buClr>
                <a:srgbClr val="ED265B"/>
              </a:buClr>
              <a:buFont typeface="+mj-lt"/>
              <a:buAutoNum type="arabicPeriod"/>
            </a:pPr>
            <a:r>
              <a:rPr lang="pt-BR" sz="1100" b="0" i="0" dirty="0">
                <a:effectLst/>
                <a:latin typeface="Gotham HTF"/>
              </a:rPr>
              <a:t>Escreva um programa em C que declare um </a:t>
            </a:r>
            <a:r>
              <a:rPr lang="pt-BR" sz="1100" b="0" i="0" dirty="0" err="1">
                <a:effectLst/>
                <a:latin typeface="Gotham HTF"/>
              </a:rPr>
              <a:t>array</a:t>
            </a:r>
            <a:r>
              <a:rPr lang="pt-BR" sz="1100" b="0" i="0" dirty="0">
                <a:effectLst/>
                <a:latin typeface="Gotham HTF"/>
              </a:rPr>
              <a:t> de inteiros com 5 elementos e calcule a soma de todos os elementos pares.</a:t>
            </a:r>
          </a:p>
          <a:p>
            <a:pPr marL="228600" indent="-228600" algn="l">
              <a:buClr>
                <a:srgbClr val="ED265B"/>
              </a:buClr>
              <a:buFont typeface="+mj-lt"/>
              <a:buAutoNum type="arabicPeriod"/>
            </a:pPr>
            <a:r>
              <a:rPr lang="pt-BR" sz="1100" b="0" i="0" dirty="0">
                <a:effectLst/>
                <a:latin typeface="Gotham HTF"/>
              </a:rPr>
              <a:t>Crie um programa em C que leia uma matriz de inteiros 3x3 digitada pelo usuário e verifique se a matriz é simétrica.</a:t>
            </a:r>
          </a:p>
          <a:p>
            <a:pPr marL="228600" indent="-228600" algn="l">
              <a:buClr>
                <a:srgbClr val="ED265B"/>
              </a:buClr>
              <a:buFont typeface="+mj-lt"/>
              <a:buAutoNum type="arabicPeriod"/>
            </a:pPr>
            <a:r>
              <a:rPr lang="pt-BR" sz="1100" b="0" i="0" dirty="0">
                <a:effectLst/>
                <a:latin typeface="Gotham HTF"/>
              </a:rPr>
              <a:t>Escreva um programa em C que declare uma matriz de caracteres 2x2 e preencha-a com letras do alfabeto. Imprima a matriz.</a:t>
            </a:r>
          </a:p>
          <a:p>
            <a:pPr marL="228600" indent="-228600" algn="l">
              <a:buClr>
                <a:srgbClr val="ED265B"/>
              </a:buClr>
              <a:buFont typeface="+mj-lt"/>
              <a:buAutoNum type="arabicPeriod"/>
            </a:pPr>
            <a:r>
              <a:rPr lang="pt-BR" sz="1100" b="0" i="0" dirty="0">
                <a:effectLst/>
                <a:latin typeface="Gotham HTF"/>
              </a:rPr>
              <a:t>Crie um programa em C que declare um </a:t>
            </a:r>
            <a:r>
              <a:rPr lang="pt-BR" sz="1100" b="0" i="0" dirty="0" err="1">
                <a:effectLst/>
                <a:latin typeface="Gotham HTF"/>
              </a:rPr>
              <a:t>array</a:t>
            </a:r>
            <a:r>
              <a:rPr lang="pt-BR" sz="1100" b="0" i="0" dirty="0">
                <a:effectLst/>
                <a:latin typeface="Gotham HTF"/>
              </a:rPr>
              <a:t> de inteiros com 6 elementos e ordene o </a:t>
            </a:r>
            <a:r>
              <a:rPr lang="pt-BR" sz="1100" b="0" i="0" dirty="0" err="1">
                <a:effectLst/>
                <a:latin typeface="Gotham HTF"/>
              </a:rPr>
              <a:t>array</a:t>
            </a:r>
            <a:r>
              <a:rPr lang="pt-BR" sz="1100" b="0" i="0" dirty="0">
                <a:effectLst/>
                <a:latin typeface="Gotham HTF"/>
              </a:rPr>
              <a:t> em ordem crescente.</a:t>
            </a:r>
          </a:p>
          <a:p>
            <a:pPr marL="228600" indent="-228600" algn="l">
              <a:buClr>
                <a:srgbClr val="ED265B"/>
              </a:buClr>
              <a:buFont typeface="+mj-lt"/>
              <a:buAutoNum type="arabicPeriod"/>
            </a:pPr>
            <a:r>
              <a:rPr lang="pt-BR" sz="1100" b="0" i="0" dirty="0">
                <a:effectLst/>
                <a:latin typeface="Gotham HTF"/>
              </a:rPr>
              <a:t>Escreva um programa em C que leia duas matrizes de inteiros 2x2 digitadas pelo usuário e calcule a soma das matrizes.</a:t>
            </a:r>
          </a:p>
          <a:p>
            <a:pPr marL="228600" indent="-228600" algn="l">
              <a:buClr>
                <a:srgbClr val="ED265B"/>
              </a:buClr>
              <a:buFont typeface="+mj-lt"/>
              <a:buAutoNum type="arabicPeriod"/>
            </a:pPr>
            <a:r>
              <a:rPr lang="pt-BR" sz="1100" b="0" i="0" dirty="0">
                <a:effectLst/>
                <a:latin typeface="Gotham HTF"/>
              </a:rPr>
              <a:t>Crie um programa em C que declare um </a:t>
            </a:r>
            <a:r>
              <a:rPr lang="pt-BR" sz="1100" b="0" i="0" dirty="0" err="1">
                <a:effectLst/>
                <a:latin typeface="Gotham HTF"/>
              </a:rPr>
              <a:t>array</a:t>
            </a:r>
            <a:r>
              <a:rPr lang="pt-BR" sz="1100" b="0" i="0" dirty="0">
                <a:effectLst/>
                <a:latin typeface="Gotham HTF"/>
              </a:rPr>
              <a:t> de </a:t>
            </a:r>
            <a:r>
              <a:rPr lang="pt-BR" sz="1100" b="0" i="0" dirty="0" err="1">
                <a:effectLst/>
                <a:latin typeface="Gotham HTF"/>
              </a:rPr>
              <a:t>floats</a:t>
            </a:r>
            <a:r>
              <a:rPr lang="pt-BR" sz="1100" b="0" i="0" dirty="0">
                <a:effectLst/>
                <a:latin typeface="Gotham HTF"/>
              </a:rPr>
              <a:t> com 5 elementos e calcule a média dos elementos.</a:t>
            </a:r>
          </a:p>
          <a:p>
            <a:pPr marL="228600" indent="-228600" algn="l">
              <a:buClr>
                <a:srgbClr val="ED265B"/>
              </a:buClr>
              <a:buFont typeface="+mj-lt"/>
              <a:buAutoNum type="arabicPeriod"/>
            </a:pPr>
            <a:r>
              <a:rPr lang="pt-BR" sz="1100" b="0" i="0" dirty="0">
                <a:effectLst/>
                <a:latin typeface="Gotham HTF"/>
              </a:rPr>
              <a:t>Escreva um programa em C que declare uma matriz de inteiros 3x3 e preencha-a com valores fornecidos pelo usuário. Em seguida, imprima a matriz transposta.</a:t>
            </a:r>
          </a:p>
          <a:p>
            <a:pPr marL="228600" indent="-228600" algn="l">
              <a:buClr>
                <a:srgbClr val="ED265B"/>
              </a:buClr>
              <a:buFont typeface="+mj-lt"/>
              <a:buAutoNum type="arabicPeriod"/>
            </a:pPr>
            <a:r>
              <a:rPr lang="pt-BR" sz="1100" b="0" i="0" dirty="0">
                <a:effectLst/>
                <a:latin typeface="Gotham HTF"/>
              </a:rPr>
              <a:t>Crie um programa em C que leia uma matriz de inteiros 3x3 digitada pelo usuário e verifique se todos os elementos são positivos.</a:t>
            </a:r>
          </a:p>
          <a:p>
            <a:pPr marL="228600" indent="-228600" algn="l">
              <a:buClr>
                <a:srgbClr val="ED265B"/>
              </a:buClr>
              <a:buFont typeface="+mj-lt"/>
              <a:buAutoNum type="arabicPeriod"/>
            </a:pPr>
            <a:r>
              <a:rPr lang="pt-BR" sz="1100" b="0" i="0" dirty="0">
                <a:effectLst/>
                <a:latin typeface="Gotham HTF"/>
              </a:rPr>
              <a:t>Escreva um programa em C que declare uma matriz de caracteres 3x3 e preencha-a com valores aleatórios. Em seguida, imprima a matriz.</a:t>
            </a:r>
          </a:p>
          <a:p>
            <a:pPr marL="228600" indent="-228600" algn="l">
              <a:buClr>
                <a:srgbClr val="ED265B"/>
              </a:buClr>
              <a:buFont typeface="+mj-lt"/>
              <a:buAutoNum type="arabicPeriod"/>
            </a:pPr>
            <a:r>
              <a:rPr lang="pt-BR" sz="1100" b="0" i="0" dirty="0">
                <a:effectLst/>
                <a:latin typeface="Gotham HTF"/>
              </a:rPr>
              <a:t>Crie um programa em C que declare um </a:t>
            </a:r>
            <a:r>
              <a:rPr lang="pt-BR" sz="1100" b="0" i="0" dirty="0" err="1">
                <a:effectLst/>
                <a:latin typeface="Gotham HTF"/>
              </a:rPr>
              <a:t>array</a:t>
            </a:r>
            <a:r>
              <a:rPr lang="pt-BR" sz="1100" b="0" i="0" dirty="0">
                <a:effectLst/>
                <a:latin typeface="Gotham HTF"/>
              </a:rPr>
              <a:t> de inteiros com 7 elementos e inverta a ordem dos elementos.</a:t>
            </a:r>
          </a:p>
          <a:p>
            <a:pPr marL="228600" indent="-228600" algn="l">
              <a:buClr>
                <a:srgbClr val="ED265B"/>
              </a:buClr>
              <a:buFont typeface="+mj-lt"/>
              <a:buAutoNum type="arabicPeriod"/>
            </a:pPr>
            <a:r>
              <a:rPr lang="pt-BR" sz="1100" b="0" i="0" dirty="0">
                <a:effectLst/>
                <a:latin typeface="Gotham HTF"/>
              </a:rPr>
              <a:t>Escreva um programa em C que leia duas matrizes de inteiros 2x2 digitadas pelo usuário e calcule o produto matricial.</a:t>
            </a:r>
          </a:p>
          <a:p>
            <a:pPr marL="228600" indent="-228600" algn="l">
              <a:buClr>
                <a:srgbClr val="ED265B"/>
              </a:buClr>
              <a:buFont typeface="+mj-lt"/>
              <a:buAutoNum type="arabicPeriod"/>
            </a:pPr>
            <a:r>
              <a:rPr lang="pt-BR" sz="1100" b="0" i="0" dirty="0">
                <a:effectLst/>
                <a:latin typeface="Gotham HTF"/>
              </a:rPr>
              <a:t>Crie um programa em C que declare uma matriz de </a:t>
            </a:r>
            <a:r>
              <a:rPr lang="pt-BR" sz="1100" b="0" i="0" dirty="0" err="1">
                <a:effectLst/>
                <a:latin typeface="Gotham HTF"/>
              </a:rPr>
              <a:t>floats</a:t>
            </a:r>
            <a:r>
              <a:rPr lang="pt-BR" sz="1100" b="0" i="0" dirty="0">
                <a:effectLst/>
                <a:latin typeface="Gotham HTF"/>
              </a:rPr>
              <a:t> 4x4 e preencha-a com valores aleatórios. Em seguida, imprima a soma de cada linha.</a:t>
            </a:r>
          </a:p>
          <a:p>
            <a:pPr marL="228600" indent="-228600" algn="l">
              <a:buClr>
                <a:srgbClr val="ED265B"/>
              </a:buClr>
              <a:buFont typeface="+mj-lt"/>
              <a:buAutoNum type="arabicPeriod"/>
            </a:pPr>
            <a:r>
              <a:rPr lang="pt-BR" sz="1100" b="0" i="0" dirty="0">
                <a:effectLst/>
                <a:latin typeface="Gotham HTF"/>
              </a:rPr>
              <a:t>Escreva um programa em C que leia uma matriz de inteiros 3x3 digitada pelo usuário e verifique se existe algum elemento repetido.</a:t>
            </a:r>
          </a:p>
        </p:txBody>
      </p:sp>
      <p:pic>
        <p:nvPicPr>
          <p:cNvPr id="2" name="Picture 4" descr="Resultado de imagem para nerd vector gif">
            <a:extLst>
              <a:ext uri="{FF2B5EF4-FFF2-40B4-BE49-F238E27FC236}">
                <a16:creationId xmlns:a16="http://schemas.microsoft.com/office/drawing/2014/main" id="{64FC71A5-098D-9C0A-6691-10B361AF34B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288" y="991751"/>
            <a:ext cx="2298989" cy="1724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8786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 err="1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Strings</a:t>
            </a:r>
            <a:endParaRPr lang="pt-BR" sz="4000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01CEB433-B844-360A-B1BD-06F723BD2B67}"/>
              </a:ext>
            </a:extLst>
          </p:cNvPr>
          <p:cNvGrpSpPr/>
          <p:nvPr/>
        </p:nvGrpSpPr>
        <p:grpSpPr>
          <a:xfrm>
            <a:off x="395536" y="836712"/>
            <a:ext cx="8228545" cy="1016416"/>
            <a:chOff x="638716" y="4855465"/>
            <a:chExt cx="10971393" cy="1490743"/>
          </a:xfrm>
        </p:grpSpPr>
        <p:sp>
          <p:nvSpPr>
            <p:cNvPr id="6" name="Rectangle 57">
              <a:extLst>
                <a:ext uri="{FF2B5EF4-FFF2-40B4-BE49-F238E27FC236}">
                  <a16:creationId xmlns:a16="http://schemas.microsoft.com/office/drawing/2014/main" id="{AAEE148C-301B-0C68-325D-25CD18D13F2D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8424" y="4855465"/>
              <a:ext cx="10231685" cy="1490743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24000" rIns="432000" rtlCol="0" anchor="ctr">
              <a:noAutofit/>
            </a:bodyPr>
            <a:lstStyle/>
            <a:p>
              <a:pPr marL="0" indent="0">
                <a:buNone/>
              </a:pPr>
              <a:r>
                <a:rPr lang="pt-BR" sz="1900" b="1" dirty="0">
                  <a:solidFill>
                    <a:srgbClr val="ED265B"/>
                  </a:solidFill>
                  <a:latin typeface="Gotham HTF"/>
                </a:rPr>
                <a:t>Alfanumérico</a:t>
              </a:r>
              <a:r>
                <a:rPr lang="pt-BR" sz="1900" b="1" dirty="0">
                  <a:solidFill>
                    <a:schemeClr val="tx1"/>
                  </a:solidFill>
                  <a:latin typeface="Gotham HTF"/>
                </a:rPr>
                <a:t>: </a:t>
              </a:r>
              <a:r>
                <a:rPr lang="pt-BR" sz="1900" dirty="0">
                  <a:solidFill>
                    <a:schemeClr val="tx1"/>
                  </a:solidFill>
                  <a:latin typeface="Gotham HTF"/>
                </a:rPr>
                <a:t>combinação de números e letras, podendo conter só letras ou só números, mas não pode executar operações matemáticas;</a:t>
              </a:r>
            </a:p>
          </p:txBody>
        </p:sp>
        <p:sp>
          <p:nvSpPr>
            <p:cNvPr id="7" name="Pentagon 33">
              <a:extLst>
                <a:ext uri="{FF2B5EF4-FFF2-40B4-BE49-F238E27FC236}">
                  <a16:creationId xmlns:a16="http://schemas.microsoft.com/office/drawing/2014/main" id="{35983CAD-4538-666A-3F21-10E277AF65F2}"/>
                </a:ext>
              </a:extLst>
            </p:cNvPr>
            <p:cNvSpPr/>
            <p:nvPr/>
          </p:nvSpPr>
          <p:spPr bwMode="auto">
            <a:xfrm>
              <a:off x="638716" y="4864959"/>
              <a:ext cx="1046053" cy="1481247"/>
            </a:xfrm>
            <a:prstGeom prst="homePlate">
              <a:avLst>
                <a:gd name="adj" fmla="val 27321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pt-BR" sz="1900" b="1" kern="0" dirty="0">
                <a:solidFill>
                  <a:schemeClr val="tx1"/>
                </a:solidFill>
                <a:latin typeface="Gotham HTF"/>
              </a:endParaRPr>
            </a:p>
          </p:txBody>
        </p:sp>
      </p:grpSp>
      <p:sp>
        <p:nvSpPr>
          <p:cNvPr id="10" name="Rectangle 2">
            <a:extLst>
              <a:ext uri="{FF2B5EF4-FFF2-40B4-BE49-F238E27FC236}">
                <a16:creationId xmlns:a16="http://schemas.microsoft.com/office/drawing/2014/main" id="{413DE619-8E23-A56E-7C13-0B25118231BF}"/>
              </a:ext>
            </a:extLst>
          </p:cNvPr>
          <p:cNvSpPr/>
          <p:nvPr/>
        </p:nvSpPr>
        <p:spPr>
          <a:xfrm>
            <a:off x="1104750" y="2226119"/>
            <a:ext cx="3180419" cy="109446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pt-BR" sz="1600" dirty="0">
                <a:solidFill>
                  <a:schemeClr val="tx1"/>
                </a:solidFill>
                <a:latin typeface="Gotham HTF"/>
              </a:rPr>
              <a:t>E</a:t>
            </a:r>
            <a:r>
              <a:rPr lang="pt-BR" sz="1600" b="0" i="0" dirty="0">
                <a:solidFill>
                  <a:schemeClr val="tx1"/>
                </a:solidFill>
                <a:effectLst/>
                <a:latin typeface="Gotham HTF"/>
              </a:rPr>
              <a:t>struturas de dados que permitem </a:t>
            </a:r>
            <a:r>
              <a:rPr lang="pt-BR" sz="1600" b="1" i="0" dirty="0">
                <a:solidFill>
                  <a:schemeClr val="tx1"/>
                </a:solidFill>
                <a:effectLst/>
                <a:latin typeface="Gotham HTF"/>
              </a:rPr>
              <a:t>armazenar um texto</a:t>
            </a:r>
            <a:r>
              <a:rPr lang="pt-BR" sz="1600" b="0" i="0" dirty="0">
                <a:solidFill>
                  <a:schemeClr val="tx1"/>
                </a:solidFill>
                <a:effectLst/>
                <a:latin typeface="Gotham HTF"/>
              </a:rPr>
              <a:t>;</a:t>
            </a:r>
            <a:endParaRPr lang="pt-BR" sz="1600" dirty="0">
              <a:solidFill>
                <a:schemeClr val="tx1"/>
              </a:solidFill>
              <a:latin typeface="Gotham HTF"/>
            </a:endParaRPr>
          </a:p>
        </p:txBody>
      </p:sp>
      <p:sp>
        <p:nvSpPr>
          <p:cNvPr id="11" name="Rectangle 3">
            <a:extLst>
              <a:ext uri="{FF2B5EF4-FFF2-40B4-BE49-F238E27FC236}">
                <a16:creationId xmlns:a16="http://schemas.microsoft.com/office/drawing/2014/main" id="{DB1FF73F-AEE2-DBA4-0BE0-835BF6A6D4C7}"/>
              </a:ext>
            </a:extLst>
          </p:cNvPr>
          <p:cNvSpPr/>
          <p:nvPr/>
        </p:nvSpPr>
        <p:spPr>
          <a:xfrm>
            <a:off x="891915" y="2226119"/>
            <a:ext cx="212834" cy="1094466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pt-BR" sz="1600" dirty="0">
              <a:solidFill>
                <a:prstClr val="white"/>
              </a:solidFill>
              <a:latin typeface="Gotham HTF"/>
            </a:endParaRPr>
          </a:p>
        </p:txBody>
      </p:sp>
      <p:sp>
        <p:nvSpPr>
          <p:cNvPr id="13" name="Oval 4">
            <a:extLst>
              <a:ext uri="{FF2B5EF4-FFF2-40B4-BE49-F238E27FC236}">
                <a16:creationId xmlns:a16="http://schemas.microsoft.com/office/drawing/2014/main" id="{52B50F29-B2B6-B0C2-0080-4FA00ACD0B96}"/>
              </a:ext>
            </a:extLst>
          </p:cNvPr>
          <p:cNvSpPr>
            <a:spLocks noChangeAspect="1"/>
          </p:cNvSpPr>
          <p:nvPr/>
        </p:nvSpPr>
        <p:spPr>
          <a:xfrm>
            <a:off x="107504" y="2461625"/>
            <a:ext cx="623455" cy="62345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pt-BR" sz="1600" dirty="0">
              <a:solidFill>
                <a:prstClr val="white"/>
              </a:solidFill>
              <a:latin typeface="Gotham HTF"/>
            </a:endParaRPr>
          </a:p>
        </p:txBody>
      </p:sp>
      <p:cxnSp>
        <p:nvCxnSpPr>
          <p:cNvPr id="14" name="Straight Connector 5">
            <a:extLst>
              <a:ext uri="{FF2B5EF4-FFF2-40B4-BE49-F238E27FC236}">
                <a16:creationId xmlns:a16="http://schemas.microsoft.com/office/drawing/2014/main" id="{303D3DBC-D666-D8D7-D334-1851A98E8CD4}"/>
              </a:ext>
            </a:extLst>
          </p:cNvPr>
          <p:cNvCxnSpPr>
            <a:cxnSpLocks/>
            <a:stCxn id="13" idx="6"/>
            <a:endCxn id="11" idx="1"/>
          </p:cNvCxnSpPr>
          <p:nvPr/>
        </p:nvCxnSpPr>
        <p:spPr>
          <a:xfrm flipV="1">
            <a:off x="730959" y="2773352"/>
            <a:ext cx="160956" cy="1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41">
            <a:extLst>
              <a:ext uri="{FF2B5EF4-FFF2-40B4-BE49-F238E27FC236}">
                <a16:creationId xmlns:a16="http://schemas.microsoft.com/office/drawing/2014/main" id="{286DA0CC-0121-B5D6-3182-3F0E7341C05C}"/>
              </a:ext>
            </a:extLst>
          </p:cNvPr>
          <p:cNvSpPr/>
          <p:nvPr/>
        </p:nvSpPr>
        <p:spPr>
          <a:xfrm>
            <a:off x="5425961" y="2226120"/>
            <a:ext cx="3180419" cy="109446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pt-BR" sz="1600" dirty="0">
                <a:solidFill>
                  <a:prstClr val="black"/>
                </a:solidFill>
                <a:latin typeface="Gotham HTF"/>
              </a:rPr>
              <a:t>O acesso aos elementos individuais da coleção é feito </a:t>
            </a:r>
            <a:r>
              <a:rPr lang="pt-BR" sz="1600" b="1" dirty="0">
                <a:solidFill>
                  <a:prstClr val="black"/>
                </a:solidFill>
                <a:latin typeface="Gotham HTF"/>
              </a:rPr>
              <a:t>através de seu índice no </a:t>
            </a:r>
            <a:r>
              <a:rPr lang="pt-BR" sz="1600" b="1" dirty="0" err="1">
                <a:solidFill>
                  <a:prstClr val="black"/>
                </a:solidFill>
                <a:latin typeface="Gotham HTF"/>
              </a:rPr>
              <a:t>array</a:t>
            </a:r>
            <a:r>
              <a:rPr lang="pt-BR" sz="1600" dirty="0">
                <a:solidFill>
                  <a:prstClr val="black"/>
                </a:solidFill>
                <a:latin typeface="Gotham HTF"/>
              </a:rPr>
              <a:t>;</a:t>
            </a:r>
          </a:p>
        </p:txBody>
      </p:sp>
      <p:sp>
        <p:nvSpPr>
          <p:cNvPr id="17" name="Rectangle 42">
            <a:extLst>
              <a:ext uri="{FF2B5EF4-FFF2-40B4-BE49-F238E27FC236}">
                <a16:creationId xmlns:a16="http://schemas.microsoft.com/office/drawing/2014/main" id="{EFA67140-5481-C445-A07B-DF6961E5C862}"/>
              </a:ext>
            </a:extLst>
          </p:cNvPr>
          <p:cNvSpPr/>
          <p:nvPr/>
        </p:nvSpPr>
        <p:spPr>
          <a:xfrm>
            <a:off x="5213126" y="2226120"/>
            <a:ext cx="212834" cy="109446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pt-BR" sz="1600" dirty="0">
              <a:solidFill>
                <a:prstClr val="white"/>
              </a:solidFill>
              <a:latin typeface="Gotham HTF"/>
            </a:endParaRPr>
          </a:p>
        </p:txBody>
      </p:sp>
      <p:sp>
        <p:nvSpPr>
          <p:cNvPr id="19" name="Oval 43">
            <a:extLst>
              <a:ext uri="{FF2B5EF4-FFF2-40B4-BE49-F238E27FC236}">
                <a16:creationId xmlns:a16="http://schemas.microsoft.com/office/drawing/2014/main" id="{F49A1793-B284-8ECE-20AC-AF03A33E4590}"/>
              </a:ext>
            </a:extLst>
          </p:cNvPr>
          <p:cNvSpPr>
            <a:spLocks noChangeAspect="1"/>
          </p:cNvSpPr>
          <p:nvPr/>
        </p:nvSpPr>
        <p:spPr>
          <a:xfrm>
            <a:off x="4428715" y="2461626"/>
            <a:ext cx="623455" cy="62345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pt-BR" sz="1600" dirty="0">
              <a:solidFill>
                <a:prstClr val="white"/>
              </a:solidFill>
              <a:latin typeface="Gotham HTF"/>
            </a:endParaRPr>
          </a:p>
        </p:txBody>
      </p:sp>
      <p:cxnSp>
        <p:nvCxnSpPr>
          <p:cNvPr id="20" name="Straight Connector 44">
            <a:extLst>
              <a:ext uri="{FF2B5EF4-FFF2-40B4-BE49-F238E27FC236}">
                <a16:creationId xmlns:a16="http://schemas.microsoft.com/office/drawing/2014/main" id="{24E8B045-8173-14F9-2C9D-7C859FB613DF}"/>
              </a:ext>
            </a:extLst>
          </p:cNvPr>
          <p:cNvCxnSpPr>
            <a:stCxn id="19" idx="6"/>
            <a:endCxn id="17" idx="1"/>
          </p:cNvCxnSpPr>
          <p:nvPr/>
        </p:nvCxnSpPr>
        <p:spPr>
          <a:xfrm flipV="1">
            <a:off x="5052169" y="2773353"/>
            <a:ext cx="160956" cy="1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45">
            <a:extLst>
              <a:ext uri="{FF2B5EF4-FFF2-40B4-BE49-F238E27FC236}">
                <a16:creationId xmlns:a16="http://schemas.microsoft.com/office/drawing/2014/main" id="{45729794-54E8-46BD-EF53-EEE89D0C646F}"/>
              </a:ext>
            </a:extLst>
          </p:cNvPr>
          <p:cNvSpPr/>
          <p:nvPr/>
        </p:nvSpPr>
        <p:spPr>
          <a:xfrm>
            <a:off x="5425961" y="3444646"/>
            <a:ext cx="3180419" cy="10944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pt-BR" sz="1600" dirty="0">
                <a:solidFill>
                  <a:prstClr val="black"/>
                </a:solidFill>
                <a:latin typeface="Gotham HTF"/>
              </a:rPr>
              <a:t>O ultimo elemento deve ser</a:t>
            </a:r>
            <a:r>
              <a:rPr lang="pt-BR" sz="1600" b="1" dirty="0">
                <a:solidFill>
                  <a:prstClr val="black"/>
                </a:solidFill>
                <a:latin typeface="Gotham HTF"/>
              </a:rPr>
              <a:t> “\0” </a:t>
            </a:r>
            <a:r>
              <a:rPr lang="pt-BR" sz="1600" dirty="0">
                <a:solidFill>
                  <a:prstClr val="black"/>
                </a:solidFill>
                <a:latin typeface="Gotham HTF"/>
              </a:rPr>
              <a:t>ou </a:t>
            </a:r>
            <a:r>
              <a:rPr lang="pt-BR" sz="1600" b="1" dirty="0">
                <a:solidFill>
                  <a:prstClr val="black"/>
                </a:solidFill>
                <a:latin typeface="Gotham HTF"/>
              </a:rPr>
              <a:t>NULL</a:t>
            </a:r>
            <a:r>
              <a:rPr lang="pt-BR" sz="1600" dirty="0">
                <a:solidFill>
                  <a:prstClr val="black"/>
                </a:solidFill>
                <a:latin typeface="Gotham HTF"/>
              </a:rPr>
              <a:t>, para indicar o fim da </a:t>
            </a:r>
            <a:r>
              <a:rPr lang="pt-BR" sz="1600" dirty="0" err="1">
                <a:solidFill>
                  <a:prstClr val="black"/>
                </a:solidFill>
                <a:latin typeface="Gotham HTF"/>
              </a:rPr>
              <a:t>string</a:t>
            </a:r>
            <a:endParaRPr lang="pt-BR" sz="1600" dirty="0">
              <a:solidFill>
                <a:prstClr val="black"/>
              </a:solidFill>
              <a:latin typeface="Gotham HTF"/>
            </a:endParaRPr>
          </a:p>
        </p:txBody>
      </p:sp>
      <p:sp>
        <p:nvSpPr>
          <p:cNvPr id="23" name="Rectangle 46">
            <a:extLst>
              <a:ext uri="{FF2B5EF4-FFF2-40B4-BE49-F238E27FC236}">
                <a16:creationId xmlns:a16="http://schemas.microsoft.com/office/drawing/2014/main" id="{59DF7564-3B80-21B7-C773-7679CBC387B5}"/>
              </a:ext>
            </a:extLst>
          </p:cNvPr>
          <p:cNvSpPr/>
          <p:nvPr/>
        </p:nvSpPr>
        <p:spPr>
          <a:xfrm>
            <a:off x="5213126" y="3444646"/>
            <a:ext cx="212834" cy="1094466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pt-BR" sz="1600" dirty="0">
              <a:solidFill>
                <a:prstClr val="white"/>
              </a:solidFill>
              <a:latin typeface="Gotham HTF"/>
            </a:endParaRPr>
          </a:p>
        </p:txBody>
      </p:sp>
      <p:sp>
        <p:nvSpPr>
          <p:cNvPr id="24" name="Oval 47">
            <a:extLst>
              <a:ext uri="{FF2B5EF4-FFF2-40B4-BE49-F238E27FC236}">
                <a16:creationId xmlns:a16="http://schemas.microsoft.com/office/drawing/2014/main" id="{4FED8DF4-087D-B488-2BBA-FC99DFB10490}"/>
              </a:ext>
            </a:extLst>
          </p:cNvPr>
          <p:cNvSpPr>
            <a:spLocks noChangeAspect="1"/>
          </p:cNvSpPr>
          <p:nvPr/>
        </p:nvSpPr>
        <p:spPr>
          <a:xfrm>
            <a:off x="4428715" y="3680152"/>
            <a:ext cx="623455" cy="62345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pt-BR" sz="1600" dirty="0">
              <a:solidFill>
                <a:prstClr val="white"/>
              </a:solidFill>
              <a:latin typeface="Gotham HTF"/>
            </a:endParaRPr>
          </a:p>
        </p:txBody>
      </p:sp>
      <p:cxnSp>
        <p:nvCxnSpPr>
          <p:cNvPr id="25" name="Straight Connector 48">
            <a:extLst>
              <a:ext uri="{FF2B5EF4-FFF2-40B4-BE49-F238E27FC236}">
                <a16:creationId xmlns:a16="http://schemas.microsoft.com/office/drawing/2014/main" id="{9A80EC72-664A-A730-0D90-FC0BE9A755E6}"/>
              </a:ext>
            </a:extLst>
          </p:cNvPr>
          <p:cNvCxnSpPr>
            <a:cxnSpLocks/>
            <a:stCxn id="24" idx="6"/>
            <a:endCxn id="23" idx="1"/>
          </p:cNvCxnSpPr>
          <p:nvPr/>
        </p:nvCxnSpPr>
        <p:spPr>
          <a:xfrm flipV="1">
            <a:off x="5052169" y="3991879"/>
            <a:ext cx="160956" cy="1"/>
          </a:xfrm>
          <a:prstGeom prst="line">
            <a:avLst/>
          </a:prstGeom>
          <a:ln w="571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79">
            <a:extLst>
              <a:ext uri="{FF2B5EF4-FFF2-40B4-BE49-F238E27FC236}">
                <a16:creationId xmlns:a16="http://schemas.microsoft.com/office/drawing/2014/main" id="{869A1B23-6214-DB5D-9EF9-0E8DC5158622}"/>
              </a:ext>
            </a:extLst>
          </p:cNvPr>
          <p:cNvSpPr/>
          <p:nvPr/>
        </p:nvSpPr>
        <p:spPr>
          <a:xfrm>
            <a:off x="1104750" y="3444646"/>
            <a:ext cx="3180419" cy="109446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pt-BR" sz="1600" b="0" i="0" dirty="0">
                <a:solidFill>
                  <a:schemeClr val="tx1"/>
                </a:solidFill>
                <a:effectLst/>
                <a:latin typeface="Gotham HTF"/>
              </a:rPr>
              <a:t>A declaração pode ser feita de duas formas, dependendo do compilador:</a:t>
            </a:r>
          </a:p>
          <a:p>
            <a:pPr algn="ctr" defTabSz="685800"/>
            <a:r>
              <a:rPr lang="pt-BR" sz="1600" b="1" dirty="0">
                <a:solidFill>
                  <a:schemeClr val="tx1"/>
                </a:solidFill>
                <a:latin typeface="Gotham HTF"/>
              </a:rPr>
              <a:t>Char </a:t>
            </a:r>
            <a:r>
              <a:rPr lang="pt-BR" sz="1600" b="1" dirty="0" err="1">
                <a:solidFill>
                  <a:schemeClr val="tx1"/>
                </a:solidFill>
                <a:latin typeface="Gotham HTF"/>
              </a:rPr>
              <a:t>nomeDaString</a:t>
            </a:r>
            <a:r>
              <a:rPr lang="pt-BR" sz="1600" b="1" dirty="0">
                <a:solidFill>
                  <a:schemeClr val="tx1"/>
                </a:solidFill>
                <a:latin typeface="Gotham HTF"/>
              </a:rPr>
              <a:t> [tamanho]</a:t>
            </a:r>
          </a:p>
          <a:p>
            <a:pPr algn="ctr" defTabSz="685800"/>
            <a:r>
              <a:rPr lang="pt-BR" sz="1600" b="1" dirty="0" err="1">
                <a:solidFill>
                  <a:schemeClr val="tx1"/>
                </a:solidFill>
                <a:latin typeface="Gotham HTF"/>
              </a:rPr>
              <a:t>String</a:t>
            </a:r>
            <a:r>
              <a:rPr lang="pt-BR" sz="1600" b="1" dirty="0">
                <a:solidFill>
                  <a:schemeClr val="tx1"/>
                </a:solidFill>
                <a:latin typeface="Gotham HTF"/>
              </a:rPr>
              <a:t> </a:t>
            </a:r>
            <a:r>
              <a:rPr lang="pt-BR" sz="1600" b="1" dirty="0" err="1">
                <a:solidFill>
                  <a:schemeClr val="tx1"/>
                </a:solidFill>
                <a:latin typeface="Gotham HTF"/>
              </a:rPr>
              <a:t>nomeDaString</a:t>
            </a:r>
            <a:r>
              <a:rPr lang="pt-BR" sz="1600" b="1" dirty="0">
                <a:solidFill>
                  <a:schemeClr val="tx1"/>
                </a:solidFill>
                <a:latin typeface="Gotham HTF"/>
              </a:rPr>
              <a:t> [tamanho]</a:t>
            </a:r>
            <a:endParaRPr lang="pt-BR" sz="1600" b="1" dirty="0">
              <a:solidFill>
                <a:prstClr val="black"/>
              </a:solidFill>
              <a:latin typeface="Gotham HTF"/>
            </a:endParaRPr>
          </a:p>
        </p:txBody>
      </p:sp>
      <p:sp>
        <p:nvSpPr>
          <p:cNvPr id="27" name="Rectangle 80">
            <a:extLst>
              <a:ext uri="{FF2B5EF4-FFF2-40B4-BE49-F238E27FC236}">
                <a16:creationId xmlns:a16="http://schemas.microsoft.com/office/drawing/2014/main" id="{AF6C3115-8270-5E30-9A69-CE5C1D5ABB6A}"/>
              </a:ext>
            </a:extLst>
          </p:cNvPr>
          <p:cNvSpPr/>
          <p:nvPr/>
        </p:nvSpPr>
        <p:spPr>
          <a:xfrm>
            <a:off x="891915" y="3444646"/>
            <a:ext cx="212834" cy="1094466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pt-BR" sz="1600" dirty="0">
              <a:solidFill>
                <a:prstClr val="white"/>
              </a:solidFill>
              <a:latin typeface="Gotham HTF"/>
            </a:endParaRPr>
          </a:p>
        </p:txBody>
      </p:sp>
      <p:sp>
        <p:nvSpPr>
          <p:cNvPr id="28" name="Oval 81">
            <a:extLst>
              <a:ext uri="{FF2B5EF4-FFF2-40B4-BE49-F238E27FC236}">
                <a16:creationId xmlns:a16="http://schemas.microsoft.com/office/drawing/2014/main" id="{41E4AB68-7064-3163-C5FB-89D70823C8BF}"/>
              </a:ext>
            </a:extLst>
          </p:cNvPr>
          <p:cNvSpPr>
            <a:spLocks noChangeAspect="1"/>
          </p:cNvSpPr>
          <p:nvPr/>
        </p:nvSpPr>
        <p:spPr>
          <a:xfrm>
            <a:off x="107504" y="3680152"/>
            <a:ext cx="623455" cy="62345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pt-BR" sz="1600" dirty="0">
              <a:solidFill>
                <a:prstClr val="white"/>
              </a:solidFill>
              <a:latin typeface="Gotham HTF"/>
            </a:endParaRPr>
          </a:p>
        </p:txBody>
      </p:sp>
      <p:cxnSp>
        <p:nvCxnSpPr>
          <p:cNvPr id="29" name="Straight Connector 82">
            <a:extLst>
              <a:ext uri="{FF2B5EF4-FFF2-40B4-BE49-F238E27FC236}">
                <a16:creationId xmlns:a16="http://schemas.microsoft.com/office/drawing/2014/main" id="{AFA5193F-3369-97E9-BEB7-0D8D710C7AB5}"/>
              </a:ext>
            </a:extLst>
          </p:cNvPr>
          <p:cNvCxnSpPr>
            <a:cxnSpLocks/>
            <a:stCxn id="28" idx="6"/>
            <a:endCxn id="27" idx="1"/>
          </p:cNvCxnSpPr>
          <p:nvPr/>
        </p:nvCxnSpPr>
        <p:spPr>
          <a:xfrm flipV="1">
            <a:off x="730959" y="3991879"/>
            <a:ext cx="160956" cy="1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49">
            <a:extLst>
              <a:ext uri="{FF2B5EF4-FFF2-40B4-BE49-F238E27FC236}">
                <a16:creationId xmlns:a16="http://schemas.microsoft.com/office/drawing/2014/main" id="{979103B8-3520-21AE-E856-41EE8CD1C85B}"/>
              </a:ext>
            </a:extLst>
          </p:cNvPr>
          <p:cNvSpPr/>
          <p:nvPr/>
        </p:nvSpPr>
        <p:spPr>
          <a:xfrm>
            <a:off x="5425961" y="4694025"/>
            <a:ext cx="3180419" cy="109446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pt-BR" sz="1600" b="0" i="0" dirty="0">
                <a:solidFill>
                  <a:schemeClr val="tx1"/>
                </a:solidFill>
                <a:effectLst/>
                <a:latin typeface="Gotham HTF"/>
              </a:rPr>
              <a:t>Na prática, é um </a:t>
            </a:r>
            <a:r>
              <a:rPr lang="pt-BR" sz="1600" b="1" i="0" dirty="0" err="1">
                <a:solidFill>
                  <a:schemeClr val="tx1"/>
                </a:solidFill>
                <a:effectLst/>
                <a:latin typeface="Gotham HTF"/>
              </a:rPr>
              <a:t>array</a:t>
            </a:r>
            <a:r>
              <a:rPr lang="pt-BR" sz="1600" b="1" i="0" dirty="0">
                <a:solidFill>
                  <a:schemeClr val="tx1"/>
                </a:solidFill>
                <a:effectLst/>
                <a:latin typeface="Gotham HTF"/>
              </a:rPr>
              <a:t> alfanumérico</a:t>
            </a:r>
            <a:r>
              <a:rPr lang="pt-BR" sz="1600" b="0" i="0" dirty="0">
                <a:solidFill>
                  <a:schemeClr val="tx1"/>
                </a:solidFill>
                <a:effectLst/>
                <a:latin typeface="Gotham HTF"/>
              </a:rPr>
              <a:t>.</a:t>
            </a:r>
            <a:endParaRPr lang="pt-BR" sz="1600" dirty="0">
              <a:solidFill>
                <a:prstClr val="black"/>
              </a:solidFill>
              <a:latin typeface="Gotham HTF"/>
            </a:endParaRPr>
          </a:p>
        </p:txBody>
      </p:sp>
      <p:sp>
        <p:nvSpPr>
          <p:cNvPr id="31" name="Rectangle 50">
            <a:extLst>
              <a:ext uri="{FF2B5EF4-FFF2-40B4-BE49-F238E27FC236}">
                <a16:creationId xmlns:a16="http://schemas.microsoft.com/office/drawing/2014/main" id="{CED9F185-C615-DD9E-D940-8DEEF1F87827}"/>
              </a:ext>
            </a:extLst>
          </p:cNvPr>
          <p:cNvSpPr/>
          <p:nvPr/>
        </p:nvSpPr>
        <p:spPr>
          <a:xfrm>
            <a:off x="5213126" y="4710798"/>
            <a:ext cx="212834" cy="1094466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pt-BR" sz="1600" dirty="0">
              <a:solidFill>
                <a:prstClr val="white"/>
              </a:solidFill>
              <a:latin typeface="Gotham HTF"/>
            </a:endParaRPr>
          </a:p>
        </p:txBody>
      </p:sp>
      <p:sp>
        <p:nvSpPr>
          <p:cNvPr id="32" name="Oval 51">
            <a:extLst>
              <a:ext uri="{FF2B5EF4-FFF2-40B4-BE49-F238E27FC236}">
                <a16:creationId xmlns:a16="http://schemas.microsoft.com/office/drawing/2014/main" id="{04853D12-FEC5-708D-1AE9-3681815D8276}"/>
              </a:ext>
            </a:extLst>
          </p:cNvPr>
          <p:cNvSpPr>
            <a:spLocks noChangeAspect="1"/>
          </p:cNvSpPr>
          <p:nvPr/>
        </p:nvSpPr>
        <p:spPr>
          <a:xfrm>
            <a:off x="4428715" y="4946305"/>
            <a:ext cx="623455" cy="62345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pt-BR" sz="1600" dirty="0">
              <a:solidFill>
                <a:prstClr val="white"/>
              </a:solidFill>
              <a:latin typeface="Gotham HTF"/>
            </a:endParaRPr>
          </a:p>
        </p:txBody>
      </p:sp>
      <p:cxnSp>
        <p:nvCxnSpPr>
          <p:cNvPr id="33" name="Straight Connector 52">
            <a:extLst>
              <a:ext uri="{FF2B5EF4-FFF2-40B4-BE49-F238E27FC236}">
                <a16:creationId xmlns:a16="http://schemas.microsoft.com/office/drawing/2014/main" id="{E14D4CA9-5CE5-44A0-50F0-6243BD68870C}"/>
              </a:ext>
            </a:extLst>
          </p:cNvPr>
          <p:cNvCxnSpPr>
            <a:stCxn id="32" idx="6"/>
            <a:endCxn id="31" idx="1"/>
          </p:cNvCxnSpPr>
          <p:nvPr/>
        </p:nvCxnSpPr>
        <p:spPr>
          <a:xfrm flipV="1">
            <a:off x="5052169" y="5258032"/>
            <a:ext cx="160956" cy="1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85">
            <a:extLst>
              <a:ext uri="{FF2B5EF4-FFF2-40B4-BE49-F238E27FC236}">
                <a16:creationId xmlns:a16="http://schemas.microsoft.com/office/drawing/2014/main" id="{B066C670-3664-2900-ED19-1F40C9B53B4B}"/>
              </a:ext>
            </a:extLst>
          </p:cNvPr>
          <p:cNvSpPr/>
          <p:nvPr/>
        </p:nvSpPr>
        <p:spPr>
          <a:xfrm>
            <a:off x="1104750" y="4710798"/>
            <a:ext cx="3180419" cy="109446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pt-BR" sz="1600" dirty="0">
                <a:solidFill>
                  <a:prstClr val="black"/>
                </a:solidFill>
                <a:latin typeface="Gotham HTF"/>
              </a:rPr>
              <a:t>A atribuição de uma </a:t>
            </a:r>
            <a:r>
              <a:rPr lang="pt-BR" sz="1600" dirty="0" err="1">
                <a:solidFill>
                  <a:prstClr val="black"/>
                </a:solidFill>
                <a:latin typeface="Gotham HTF"/>
              </a:rPr>
              <a:t>string</a:t>
            </a:r>
            <a:r>
              <a:rPr lang="pt-BR" sz="1600" dirty="0">
                <a:solidFill>
                  <a:prstClr val="black"/>
                </a:solidFill>
                <a:latin typeface="Gotham HTF"/>
              </a:rPr>
              <a:t> pode ser feita de uma só vez:</a:t>
            </a:r>
          </a:p>
          <a:p>
            <a:pPr algn="ctr" defTabSz="685800"/>
            <a:r>
              <a:rPr lang="pt-BR" sz="1600" b="1" dirty="0" err="1">
                <a:solidFill>
                  <a:prstClr val="black"/>
                </a:solidFill>
                <a:latin typeface="Gotham HTF"/>
              </a:rPr>
              <a:t>nomeDaString</a:t>
            </a:r>
            <a:r>
              <a:rPr lang="pt-BR" sz="1600" b="1" dirty="0">
                <a:solidFill>
                  <a:prstClr val="black"/>
                </a:solidFill>
                <a:latin typeface="Gotham HTF"/>
              </a:rPr>
              <a:t> = “Isso é uma </a:t>
            </a:r>
            <a:r>
              <a:rPr lang="pt-BR" sz="1600" b="1" dirty="0" err="1">
                <a:solidFill>
                  <a:prstClr val="black"/>
                </a:solidFill>
                <a:latin typeface="Gotham HTF"/>
              </a:rPr>
              <a:t>String</a:t>
            </a:r>
            <a:r>
              <a:rPr lang="pt-BR" sz="1600" b="1" dirty="0">
                <a:solidFill>
                  <a:prstClr val="black"/>
                </a:solidFill>
                <a:latin typeface="Gotham HTF"/>
              </a:rPr>
              <a:t>!”</a:t>
            </a:r>
          </a:p>
        </p:txBody>
      </p:sp>
      <p:sp>
        <p:nvSpPr>
          <p:cNvPr id="35" name="Rectangle 86">
            <a:extLst>
              <a:ext uri="{FF2B5EF4-FFF2-40B4-BE49-F238E27FC236}">
                <a16:creationId xmlns:a16="http://schemas.microsoft.com/office/drawing/2014/main" id="{0E19C0EA-3A61-A896-831A-8BC17F2B1AFD}"/>
              </a:ext>
            </a:extLst>
          </p:cNvPr>
          <p:cNvSpPr/>
          <p:nvPr/>
        </p:nvSpPr>
        <p:spPr>
          <a:xfrm>
            <a:off x="891915" y="4710798"/>
            <a:ext cx="212834" cy="1094466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pt-BR" sz="1600" dirty="0">
              <a:solidFill>
                <a:prstClr val="white"/>
              </a:solidFill>
              <a:latin typeface="Gotham HTF"/>
            </a:endParaRPr>
          </a:p>
        </p:txBody>
      </p:sp>
      <p:sp>
        <p:nvSpPr>
          <p:cNvPr id="36" name="Oval 87">
            <a:extLst>
              <a:ext uri="{FF2B5EF4-FFF2-40B4-BE49-F238E27FC236}">
                <a16:creationId xmlns:a16="http://schemas.microsoft.com/office/drawing/2014/main" id="{54C6730B-D673-791C-B6A9-D8ADF130C6D8}"/>
              </a:ext>
            </a:extLst>
          </p:cNvPr>
          <p:cNvSpPr>
            <a:spLocks noChangeAspect="1"/>
          </p:cNvSpPr>
          <p:nvPr/>
        </p:nvSpPr>
        <p:spPr>
          <a:xfrm>
            <a:off x="107504" y="4946305"/>
            <a:ext cx="623455" cy="62345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pt-BR" sz="1600" dirty="0">
              <a:solidFill>
                <a:prstClr val="white"/>
              </a:solidFill>
              <a:latin typeface="Gotham HTF"/>
            </a:endParaRPr>
          </a:p>
        </p:txBody>
      </p:sp>
      <p:cxnSp>
        <p:nvCxnSpPr>
          <p:cNvPr id="37" name="Straight Connector 88">
            <a:extLst>
              <a:ext uri="{FF2B5EF4-FFF2-40B4-BE49-F238E27FC236}">
                <a16:creationId xmlns:a16="http://schemas.microsoft.com/office/drawing/2014/main" id="{98179871-62DD-849E-AB5C-90DC50C34789}"/>
              </a:ext>
            </a:extLst>
          </p:cNvPr>
          <p:cNvCxnSpPr>
            <a:cxnSpLocks/>
            <a:stCxn id="36" idx="6"/>
            <a:endCxn id="35" idx="1"/>
          </p:cNvCxnSpPr>
          <p:nvPr/>
        </p:nvCxnSpPr>
        <p:spPr>
          <a:xfrm flipV="1">
            <a:off x="730959" y="5258032"/>
            <a:ext cx="160956" cy="1"/>
          </a:xfrm>
          <a:prstGeom prst="line">
            <a:avLst/>
          </a:prstGeom>
          <a:ln w="571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7134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597070" y="1525840"/>
            <a:ext cx="597600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Engenharia de Software</a:t>
            </a:r>
            <a:endParaRPr lang="en-US" sz="3497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  <a:p>
            <a:pPr algn="ctr"/>
            <a:r>
              <a:rPr lang="pt-BR" sz="2000" cap="all" dirty="0">
                <a:solidFill>
                  <a:srgbClr val="91A3AD"/>
                </a:solidFill>
                <a:latin typeface="Gotham HTF Light"/>
              </a:rPr>
              <a:t>Edge </a:t>
            </a:r>
            <a:r>
              <a:rPr lang="pt-BR" sz="2000" cap="all" dirty="0" err="1">
                <a:solidFill>
                  <a:srgbClr val="91A3AD"/>
                </a:solidFill>
                <a:latin typeface="Gotham HTF Light"/>
              </a:rPr>
              <a:t>Computing</a:t>
            </a:r>
            <a:r>
              <a:rPr lang="pt-BR" sz="2000" cap="all" dirty="0">
                <a:solidFill>
                  <a:srgbClr val="91A3AD"/>
                </a:solidFill>
                <a:latin typeface="Gotham HTF Light"/>
              </a:rPr>
              <a:t> &amp; Computer Systems</a:t>
            </a:r>
          </a:p>
          <a:p>
            <a:pPr algn="ctr"/>
            <a:endParaRPr lang="en-US" sz="2000" dirty="0">
              <a:solidFill>
                <a:srgbClr val="91A3AD"/>
              </a:solidFill>
              <a:latin typeface="Gotham HTF Light"/>
              <a:cs typeface="Gotham HTF Light"/>
            </a:endParaRPr>
          </a:p>
        </p:txBody>
      </p:sp>
      <p:pic>
        <p:nvPicPr>
          <p:cNvPr id="6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471" y="1031740"/>
            <a:ext cx="2044892" cy="2397260"/>
          </a:xfrm>
          <a:prstGeom prst="rect">
            <a:avLst/>
          </a:prstGeom>
        </p:spPr>
      </p:pic>
      <p:pic>
        <p:nvPicPr>
          <p:cNvPr id="11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1784" y="3429000"/>
            <a:ext cx="2018746" cy="2397260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FF2D797C-9004-4E71-9A05-AEC533C3C543}"/>
              </a:ext>
            </a:extLst>
          </p:cNvPr>
          <p:cNvSpPr txBox="1"/>
          <p:nvPr/>
        </p:nvSpPr>
        <p:spPr>
          <a:xfrm>
            <a:off x="1683010" y="3105835"/>
            <a:ext cx="577798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3600" dirty="0">
                <a:solidFill>
                  <a:srgbClr val="ED265B"/>
                </a:solidFill>
                <a:latin typeface="Gotham HTF Medium"/>
              </a:rPr>
              <a:t>04 – Tipos de Variáveis</a:t>
            </a:r>
          </a:p>
        </p:txBody>
      </p: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75573A3E-34DC-2775-9C00-D54B073E771D}"/>
              </a:ext>
            </a:extLst>
          </p:cNvPr>
          <p:cNvGrpSpPr/>
          <p:nvPr/>
        </p:nvGrpSpPr>
        <p:grpSpPr>
          <a:xfrm>
            <a:off x="179512" y="5949280"/>
            <a:ext cx="5022312" cy="751853"/>
            <a:chOff x="1763688" y="4386590"/>
            <a:chExt cx="5022312" cy="751853"/>
          </a:xfrm>
        </p:grpSpPr>
        <p:sp>
          <p:nvSpPr>
            <p:cNvPr id="15" name="CaixaDeTexto 14">
              <a:extLst>
                <a:ext uri="{FF2B5EF4-FFF2-40B4-BE49-F238E27FC236}">
                  <a16:creationId xmlns:a16="http://schemas.microsoft.com/office/drawing/2014/main" id="{0E2E8EB7-77AA-4756-81C3-EA2F018D5F9F}"/>
                </a:ext>
              </a:extLst>
            </p:cNvPr>
            <p:cNvSpPr txBox="1"/>
            <p:nvPr/>
          </p:nvSpPr>
          <p:spPr>
            <a:xfrm>
              <a:off x="2192643" y="4386590"/>
              <a:ext cx="4593357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dirty="0">
                  <a:solidFill>
                    <a:srgbClr val="91A3AD"/>
                  </a:solidFill>
                  <a:latin typeface="Gotham HTF Light"/>
                  <a:cs typeface="Gotham HTF Light"/>
                </a:rPr>
                <a:t>Prof. Airton Y. C. </a:t>
              </a:r>
              <a:r>
                <a:rPr lang="en-US" sz="1600" dirty="0" err="1">
                  <a:solidFill>
                    <a:srgbClr val="91A3AD"/>
                  </a:solidFill>
                  <a:latin typeface="Gotham HTF Light"/>
                  <a:cs typeface="Gotham HTF Light"/>
                </a:rPr>
                <a:t>Toyofuku</a:t>
              </a:r>
              <a:r>
                <a:rPr lang="en-US" sz="1600" dirty="0">
                  <a:solidFill>
                    <a:srgbClr val="91A3AD"/>
                  </a:solidFill>
                  <a:latin typeface="Gotham HTF Light"/>
                  <a:cs typeface="Gotham HTF Light"/>
                </a:rPr>
                <a:t> </a:t>
              </a:r>
            </a:p>
          </p:txBody>
        </p:sp>
        <p:grpSp>
          <p:nvGrpSpPr>
            <p:cNvPr id="14" name="Google Shape;1218;p37">
              <a:extLst>
                <a:ext uri="{FF2B5EF4-FFF2-40B4-BE49-F238E27FC236}">
                  <a16:creationId xmlns:a16="http://schemas.microsoft.com/office/drawing/2014/main" id="{DD3164F3-E3ED-EBFB-6D27-687ADBCEA5D0}"/>
                </a:ext>
              </a:extLst>
            </p:cNvPr>
            <p:cNvGrpSpPr/>
            <p:nvPr/>
          </p:nvGrpSpPr>
          <p:grpSpPr>
            <a:xfrm>
              <a:off x="1763688" y="4837124"/>
              <a:ext cx="391001" cy="264085"/>
              <a:chOff x="564675" y="1700625"/>
              <a:chExt cx="465200" cy="314200"/>
            </a:xfrm>
          </p:grpSpPr>
          <p:sp>
            <p:nvSpPr>
              <p:cNvPr id="16" name="Google Shape;1219;p37">
                <a:extLst>
                  <a:ext uri="{FF2B5EF4-FFF2-40B4-BE49-F238E27FC236}">
                    <a16:creationId xmlns:a16="http://schemas.microsoft.com/office/drawing/2014/main" id="{A3D4D6E7-45A3-AEEE-E2C9-EC73E22D5F2F}"/>
                  </a:ext>
                </a:extLst>
              </p:cNvPr>
              <p:cNvSpPr/>
              <p:nvPr/>
            </p:nvSpPr>
            <p:spPr>
              <a:xfrm>
                <a:off x="564675" y="1700625"/>
                <a:ext cx="465200" cy="29250"/>
              </a:xfrm>
              <a:custGeom>
                <a:avLst/>
                <a:gdLst/>
                <a:ahLst/>
                <a:cxnLst/>
                <a:rect l="l" t="t" r="r" b="b"/>
                <a:pathLst>
                  <a:path w="18608" h="1170" fill="none" extrusionOk="0">
                    <a:moveTo>
                      <a:pt x="18608" y="1170"/>
                    </a:moveTo>
                    <a:lnTo>
                      <a:pt x="18608" y="488"/>
                    </a:lnTo>
                    <a:lnTo>
                      <a:pt x="18608" y="488"/>
                    </a:lnTo>
                    <a:lnTo>
                      <a:pt x="18608" y="390"/>
                    </a:lnTo>
                    <a:lnTo>
                      <a:pt x="18559" y="293"/>
                    </a:lnTo>
                    <a:lnTo>
                      <a:pt x="18535" y="220"/>
                    </a:lnTo>
                    <a:lnTo>
                      <a:pt x="18462" y="147"/>
                    </a:lnTo>
                    <a:lnTo>
                      <a:pt x="18389" y="74"/>
                    </a:lnTo>
                    <a:lnTo>
                      <a:pt x="18316" y="49"/>
                    </a:lnTo>
                    <a:lnTo>
                      <a:pt x="18218" y="1"/>
                    </a:lnTo>
                    <a:lnTo>
                      <a:pt x="18121" y="1"/>
                    </a:lnTo>
                    <a:lnTo>
                      <a:pt x="488" y="1"/>
                    </a:lnTo>
                    <a:lnTo>
                      <a:pt x="488" y="1"/>
                    </a:lnTo>
                    <a:lnTo>
                      <a:pt x="390" y="1"/>
                    </a:lnTo>
                    <a:lnTo>
                      <a:pt x="293" y="49"/>
                    </a:lnTo>
                    <a:lnTo>
                      <a:pt x="220" y="74"/>
                    </a:lnTo>
                    <a:lnTo>
                      <a:pt x="147" y="147"/>
                    </a:lnTo>
                    <a:lnTo>
                      <a:pt x="74" y="220"/>
                    </a:lnTo>
                    <a:lnTo>
                      <a:pt x="49" y="293"/>
                    </a:lnTo>
                    <a:lnTo>
                      <a:pt x="1" y="390"/>
                    </a:lnTo>
                    <a:lnTo>
                      <a:pt x="1" y="488"/>
                    </a:lnTo>
                    <a:lnTo>
                      <a:pt x="1" y="1170"/>
                    </a:lnTo>
                  </a:path>
                </a:pathLst>
              </a:custGeom>
              <a:noFill/>
              <a:ln w="12175" cap="rnd" cmpd="sng">
                <a:solidFill>
                  <a:srgbClr val="ED265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220;p37">
                <a:extLst>
                  <a:ext uri="{FF2B5EF4-FFF2-40B4-BE49-F238E27FC236}">
                    <a16:creationId xmlns:a16="http://schemas.microsoft.com/office/drawing/2014/main" id="{8EE44E1A-7E42-86CA-6455-F362B2748903}"/>
                  </a:ext>
                </a:extLst>
              </p:cNvPr>
              <p:cNvSpPr/>
              <p:nvPr/>
            </p:nvSpPr>
            <p:spPr>
              <a:xfrm>
                <a:off x="564675" y="1732300"/>
                <a:ext cx="465200" cy="272175"/>
              </a:xfrm>
              <a:custGeom>
                <a:avLst/>
                <a:gdLst/>
                <a:ahLst/>
                <a:cxnLst/>
                <a:rect l="l" t="t" r="r" b="b"/>
                <a:pathLst>
                  <a:path w="18608" h="10887" fill="none" extrusionOk="0">
                    <a:moveTo>
                      <a:pt x="13493" y="7209"/>
                    </a:moveTo>
                    <a:lnTo>
                      <a:pt x="18608" y="10887"/>
                    </a:lnTo>
                    <a:lnTo>
                      <a:pt x="18608" y="10887"/>
                    </a:lnTo>
                    <a:lnTo>
                      <a:pt x="18608" y="10814"/>
                    </a:lnTo>
                    <a:lnTo>
                      <a:pt x="18608" y="0"/>
                    </a:lnTo>
                    <a:lnTo>
                      <a:pt x="9450" y="6625"/>
                    </a:lnTo>
                    <a:lnTo>
                      <a:pt x="9450" y="6625"/>
                    </a:lnTo>
                    <a:lnTo>
                      <a:pt x="9377" y="6673"/>
                    </a:lnTo>
                    <a:lnTo>
                      <a:pt x="9304" y="6673"/>
                    </a:lnTo>
                    <a:lnTo>
                      <a:pt x="9304" y="6673"/>
                    </a:lnTo>
                    <a:lnTo>
                      <a:pt x="9231" y="6673"/>
                    </a:lnTo>
                    <a:lnTo>
                      <a:pt x="9158" y="6625"/>
                    </a:lnTo>
                    <a:lnTo>
                      <a:pt x="1" y="0"/>
                    </a:lnTo>
                    <a:lnTo>
                      <a:pt x="1" y="10814"/>
                    </a:lnTo>
                    <a:lnTo>
                      <a:pt x="1" y="10814"/>
                    </a:lnTo>
                    <a:lnTo>
                      <a:pt x="1" y="10887"/>
                    </a:lnTo>
                    <a:lnTo>
                      <a:pt x="5115" y="7209"/>
                    </a:lnTo>
                  </a:path>
                </a:pathLst>
              </a:custGeom>
              <a:noFill/>
              <a:ln w="12175" cap="rnd" cmpd="sng">
                <a:solidFill>
                  <a:srgbClr val="ED265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221;p37">
                <a:extLst>
                  <a:ext uri="{FF2B5EF4-FFF2-40B4-BE49-F238E27FC236}">
                    <a16:creationId xmlns:a16="http://schemas.microsoft.com/office/drawing/2014/main" id="{3DB42376-FC85-5E3A-31CB-A81EF80C7D97}"/>
                  </a:ext>
                </a:extLst>
              </p:cNvPr>
              <p:cNvSpPr/>
              <p:nvPr/>
            </p:nvSpPr>
            <p:spPr>
              <a:xfrm>
                <a:off x="572600" y="2014200"/>
                <a:ext cx="449375" cy="625"/>
              </a:xfrm>
              <a:custGeom>
                <a:avLst/>
                <a:gdLst/>
                <a:ahLst/>
                <a:cxnLst/>
                <a:rect l="l" t="t" r="r" b="b"/>
                <a:pathLst>
                  <a:path w="17975" h="25" fill="none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98" y="25"/>
                    </a:lnTo>
                    <a:lnTo>
                      <a:pt x="171" y="25"/>
                    </a:lnTo>
                    <a:lnTo>
                      <a:pt x="17804" y="25"/>
                    </a:lnTo>
                    <a:lnTo>
                      <a:pt x="17804" y="25"/>
                    </a:lnTo>
                    <a:lnTo>
                      <a:pt x="17877" y="25"/>
                    </a:lnTo>
                    <a:lnTo>
                      <a:pt x="17974" y="0"/>
                    </a:lnTo>
                  </a:path>
                </a:pathLst>
              </a:custGeom>
              <a:noFill/>
              <a:ln w="12175" cap="rnd" cmpd="sng">
                <a:solidFill>
                  <a:srgbClr val="ED265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0" name="CaixaDeTexto 19">
              <a:extLst>
                <a:ext uri="{FF2B5EF4-FFF2-40B4-BE49-F238E27FC236}">
                  <a16:creationId xmlns:a16="http://schemas.microsoft.com/office/drawing/2014/main" id="{B5FDBB35-A9D5-B68D-A845-F38B00DEBA44}"/>
                </a:ext>
              </a:extLst>
            </p:cNvPr>
            <p:cNvSpPr txBox="1"/>
            <p:nvPr/>
          </p:nvSpPr>
          <p:spPr>
            <a:xfrm>
              <a:off x="2192643" y="4799889"/>
              <a:ext cx="3335601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dirty="0">
                  <a:solidFill>
                    <a:srgbClr val="91A3AD"/>
                  </a:solidFill>
                  <a:latin typeface="Gotham HTF Light"/>
                  <a:cs typeface="Gotham HTF Light"/>
                </a:rPr>
                <a:t>profairton.toyofuku@fiap.com.br</a:t>
              </a:r>
              <a:endParaRPr lang="pt-BR" sz="1600" dirty="0"/>
            </a:p>
          </p:txBody>
        </p:sp>
        <p:sp>
          <p:nvSpPr>
            <p:cNvPr id="21" name="Google Shape;1302;p37">
              <a:extLst>
                <a:ext uri="{FF2B5EF4-FFF2-40B4-BE49-F238E27FC236}">
                  <a16:creationId xmlns:a16="http://schemas.microsoft.com/office/drawing/2014/main" id="{DA865BD1-6404-C499-D9F8-D66F3D87DC36}"/>
                </a:ext>
              </a:extLst>
            </p:cNvPr>
            <p:cNvSpPr/>
            <p:nvPr/>
          </p:nvSpPr>
          <p:spPr>
            <a:xfrm>
              <a:off x="1798999" y="4386979"/>
              <a:ext cx="320378" cy="337776"/>
            </a:xfrm>
            <a:custGeom>
              <a:avLst/>
              <a:gdLst/>
              <a:ahLst/>
              <a:cxnLst/>
              <a:rect l="l" t="t" r="r" b="b"/>
              <a:pathLst>
                <a:path w="15247" h="16075" fill="none" extrusionOk="0">
                  <a:moveTo>
                    <a:pt x="9401" y="10717"/>
                  </a:moveTo>
                  <a:lnTo>
                    <a:pt x="9401" y="10717"/>
                  </a:lnTo>
                  <a:lnTo>
                    <a:pt x="9085" y="10692"/>
                  </a:lnTo>
                  <a:lnTo>
                    <a:pt x="9085" y="9596"/>
                  </a:lnTo>
                  <a:lnTo>
                    <a:pt x="9085" y="9596"/>
                  </a:lnTo>
                  <a:lnTo>
                    <a:pt x="9401" y="9377"/>
                  </a:lnTo>
                  <a:lnTo>
                    <a:pt x="9718" y="9133"/>
                  </a:lnTo>
                  <a:lnTo>
                    <a:pt x="10010" y="8866"/>
                  </a:lnTo>
                  <a:lnTo>
                    <a:pt x="10302" y="8573"/>
                  </a:lnTo>
                  <a:lnTo>
                    <a:pt x="10546" y="8232"/>
                  </a:lnTo>
                  <a:lnTo>
                    <a:pt x="10765" y="7867"/>
                  </a:lnTo>
                  <a:lnTo>
                    <a:pt x="10984" y="7502"/>
                  </a:lnTo>
                  <a:lnTo>
                    <a:pt x="11155" y="7088"/>
                  </a:lnTo>
                  <a:lnTo>
                    <a:pt x="11155" y="7088"/>
                  </a:lnTo>
                  <a:lnTo>
                    <a:pt x="11228" y="7112"/>
                  </a:lnTo>
                  <a:lnTo>
                    <a:pt x="11228" y="7112"/>
                  </a:lnTo>
                  <a:lnTo>
                    <a:pt x="11374" y="7112"/>
                  </a:lnTo>
                  <a:lnTo>
                    <a:pt x="11496" y="7039"/>
                  </a:lnTo>
                  <a:lnTo>
                    <a:pt x="11617" y="6942"/>
                  </a:lnTo>
                  <a:lnTo>
                    <a:pt x="11715" y="6771"/>
                  </a:lnTo>
                  <a:lnTo>
                    <a:pt x="11812" y="6601"/>
                  </a:lnTo>
                  <a:lnTo>
                    <a:pt x="11910" y="6381"/>
                  </a:lnTo>
                  <a:lnTo>
                    <a:pt x="11958" y="6138"/>
                  </a:lnTo>
                  <a:lnTo>
                    <a:pt x="12007" y="5870"/>
                  </a:lnTo>
                  <a:lnTo>
                    <a:pt x="12007" y="5870"/>
                  </a:lnTo>
                  <a:lnTo>
                    <a:pt x="12031" y="5626"/>
                  </a:lnTo>
                  <a:lnTo>
                    <a:pt x="12007" y="5383"/>
                  </a:lnTo>
                  <a:lnTo>
                    <a:pt x="11983" y="5188"/>
                  </a:lnTo>
                  <a:lnTo>
                    <a:pt x="11934" y="4993"/>
                  </a:lnTo>
                  <a:lnTo>
                    <a:pt x="11885" y="4823"/>
                  </a:lnTo>
                  <a:lnTo>
                    <a:pt x="11812" y="4677"/>
                  </a:lnTo>
                  <a:lnTo>
                    <a:pt x="11715" y="4579"/>
                  </a:lnTo>
                  <a:lnTo>
                    <a:pt x="11593" y="4506"/>
                  </a:lnTo>
                  <a:lnTo>
                    <a:pt x="11593" y="4506"/>
                  </a:lnTo>
                  <a:lnTo>
                    <a:pt x="11666" y="4141"/>
                  </a:lnTo>
                  <a:lnTo>
                    <a:pt x="11690" y="3800"/>
                  </a:lnTo>
                  <a:lnTo>
                    <a:pt x="11690" y="3483"/>
                  </a:lnTo>
                  <a:lnTo>
                    <a:pt x="11690" y="3191"/>
                  </a:lnTo>
                  <a:lnTo>
                    <a:pt x="11666" y="2899"/>
                  </a:lnTo>
                  <a:lnTo>
                    <a:pt x="11617" y="2631"/>
                  </a:lnTo>
                  <a:lnTo>
                    <a:pt x="11544" y="2387"/>
                  </a:lnTo>
                  <a:lnTo>
                    <a:pt x="11471" y="2144"/>
                  </a:lnTo>
                  <a:lnTo>
                    <a:pt x="11374" y="1924"/>
                  </a:lnTo>
                  <a:lnTo>
                    <a:pt x="11276" y="1705"/>
                  </a:lnTo>
                  <a:lnTo>
                    <a:pt x="11155" y="1510"/>
                  </a:lnTo>
                  <a:lnTo>
                    <a:pt x="11009" y="1340"/>
                  </a:lnTo>
                  <a:lnTo>
                    <a:pt x="10862" y="1169"/>
                  </a:lnTo>
                  <a:lnTo>
                    <a:pt x="10716" y="1023"/>
                  </a:lnTo>
                  <a:lnTo>
                    <a:pt x="10400" y="755"/>
                  </a:lnTo>
                  <a:lnTo>
                    <a:pt x="10034" y="561"/>
                  </a:lnTo>
                  <a:lnTo>
                    <a:pt x="9669" y="366"/>
                  </a:lnTo>
                  <a:lnTo>
                    <a:pt x="9304" y="244"/>
                  </a:lnTo>
                  <a:lnTo>
                    <a:pt x="8938" y="146"/>
                  </a:lnTo>
                  <a:lnTo>
                    <a:pt x="8573" y="73"/>
                  </a:lnTo>
                  <a:lnTo>
                    <a:pt x="8232" y="25"/>
                  </a:lnTo>
                  <a:lnTo>
                    <a:pt x="7915" y="0"/>
                  </a:lnTo>
                  <a:lnTo>
                    <a:pt x="7623" y="0"/>
                  </a:lnTo>
                  <a:lnTo>
                    <a:pt x="7623" y="0"/>
                  </a:lnTo>
                  <a:lnTo>
                    <a:pt x="7282" y="25"/>
                  </a:lnTo>
                  <a:lnTo>
                    <a:pt x="6990" y="98"/>
                  </a:lnTo>
                  <a:lnTo>
                    <a:pt x="6746" y="171"/>
                  </a:lnTo>
                  <a:lnTo>
                    <a:pt x="6527" y="293"/>
                  </a:lnTo>
                  <a:lnTo>
                    <a:pt x="6332" y="390"/>
                  </a:lnTo>
                  <a:lnTo>
                    <a:pt x="6186" y="536"/>
                  </a:lnTo>
                  <a:lnTo>
                    <a:pt x="6040" y="658"/>
                  </a:lnTo>
                  <a:lnTo>
                    <a:pt x="5943" y="780"/>
                  </a:lnTo>
                  <a:lnTo>
                    <a:pt x="5943" y="780"/>
                  </a:lnTo>
                  <a:lnTo>
                    <a:pt x="5943" y="780"/>
                  </a:lnTo>
                  <a:lnTo>
                    <a:pt x="5943" y="780"/>
                  </a:lnTo>
                  <a:lnTo>
                    <a:pt x="5553" y="853"/>
                  </a:lnTo>
                  <a:lnTo>
                    <a:pt x="5188" y="975"/>
                  </a:lnTo>
                  <a:lnTo>
                    <a:pt x="4871" y="1145"/>
                  </a:lnTo>
                  <a:lnTo>
                    <a:pt x="4603" y="1316"/>
                  </a:lnTo>
                  <a:lnTo>
                    <a:pt x="4360" y="1535"/>
                  </a:lnTo>
                  <a:lnTo>
                    <a:pt x="4165" y="1754"/>
                  </a:lnTo>
                  <a:lnTo>
                    <a:pt x="4019" y="2022"/>
                  </a:lnTo>
                  <a:lnTo>
                    <a:pt x="3897" y="2290"/>
                  </a:lnTo>
                  <a:lnTo>
                    <a:pt x="3799" y="2558"/>
                  </a:lnTo>
                  <a:lnTo>
                    <a:pt x="3726" y="2826"/>
                  </a:lnTo>
                  <a:lnTo>
                    <a:pt x="3678" y="3118"/>
                  </a:lnTo>
                  <a:lnTo>
                    <a:pt x="3629" y="3410"/>
                  </a:lnTo>
                  <a:lnTo>
                    <a:pt x="3629" y="3702"/>
                  </a:lnTo>
                  <a:lnTo>
                    <a:pt x="3629" y="3970"/>
                  </a:lnTo>
                  <a:lnTo>
                    <a:pt x="3678" y="4482"/>
                  </a:lnTo>
                  <a:lnTo>
                    <a:pt x="3678" y="4482"/>
                  </a:lnTo>
                  <a:lnTo>
                    <a:pt x="3678" y="4506"/>
                  </a:lnTo>
                  <a:lnTo>
                    <a:pt x="3678" y="4506"/>
                  </a:lnTo>
                  <a:lnTo>
                    <a:pt x="3556" y="4555"/>
                  </a:lnTo>
                  <a:lnTo>
                    <a:pt x="3459" y="4652"/>
                  </a:lnTo>
                  <a:lnTo>
                    <a:pt x="3385" y="4798"/>
                  </a:lnTo>
                  <a:lnTo>
                    <a:pt x="3312" y="4969"/>
                  </a:lnTo>
                  <a:lnTo>
                    <a:pt x="3264" y="5164"/>
                  </a:lnTo>
                  <a:lnTo>
                    <a:pt x="3239" y="5383"/>
                  </a:lnTo>
                  <a:lnTo>
                    <a:pt x="3215" y="5626"/>
                  </a:lnTo>
                  <a:lnTo>
                    <a:pt x="3239" y="5870"/>
                  </a:lnTo>
                  <a:lnTo>
                    <a:pt x="3239" y="5870"/>
                  </a:lnTo>
                  <a:lnTo>
                    <a:pt x="3288" y="6138"/>
                  </a:lnTo>
                  <a:lnTo>
                    <a:pt x="3337" y="6381"/>
                  </a:lnTo>
                  <a:lnTo>
                    <a:pt x="3434" y="6601"/>
                  </a:lnTo>
                  <a:lnTo>
                    <a:pt x="3532" y="6771"/>
                  </a:lnTo>
                  <a:lnTo>
                    <a:pt x="3629" y="6942"/>
                  </a:lnTo>
                  <a:lnTo>
                    <a:pt x="3751" y="7039"/>
                  </a:lnTo>
                  <a:lnTo>
                    <a:pt x="3873" y="7112"/>
                  </a:lnTo>
                  <a:lnTo>
                    <a:pt x="4019" y="7112"/>
                  </a:lnTo>
                  <a:lnTo>
                    <a:pt x="4019" y="7112"/>
                  </a:lnTo>
                  <a:lnTo>
                    <a:pt x="4092" y="7088"/>
                  </a:lnTo>
                  <a:lnTo>
                    <a:pt x="4092" y="7088"/>
                  </a:lnTo>
                  <a:lnTo>
                    <a:pt x="4262" y="7502"/>
                  </a:lnTo>
                  <a:lnTo>
                    <a:pt x="4481" y="7867"/>
                  </a:lnTo>
                  <a:lnTo>
                    <a:pt x="4701" y="8232"/>
                  </a:lnTo>
                  <a:lnTo>
                    <a:pt x="4969" y="8573"/>
                  </a:lnTo>
                  <a:lnTo>
                    <a:pt x="5236" y="8866"/>
                  </a:lnTo>
                  <a:lnTo>
                    <a:pt x="5529" y="9133"/>
                  </a:lnTo>
                  <a:lnTo>
                    <a:pt x="5845" y="9377"/>
                  </a:lnTo>
                  <a:lnTo>
                    <a:pt x="6162" y="9596"/>
                  </a:lnTo>
                  <a:lnTo>
                    <a:pt x="6162" y="10668"/>
                  </a:lnTo>
                  <a:lnTo>
                    <a:pt x="6162" y="10668"/>
                  </a:lnTo>
                  <a:lnTo>
                    <a:pt x="5650" y="10717"/>
                  </a:lnTo>
                  <a:lnTo>
                    <a:pt x="5650" y="10717"/>
                  </a:lnTo>
                  <a:lnTo>
                    <a:pt x="5066" y="10814"/>
                  </a:lnTo>
                  <a:lnTo>
                    <a:pt x="4506" y="10936"/>
                  </a:lnTo>
                  <a:lnTo>
                    <a:pt x="3946" y="11058"/>
                  </a:lnTo>
                  <a:lnTo>
                    <a:pt x="3410" y="11228"/>
                  </a:lnTo>
                  <a:lnTo>
                    <a:pt x="2923" y="11423"/>
                  </a:lnTo>
                  <a:lnTo>
                    <a:pt x="2460" y="11642"/>
                  </a:lnTo>
                  <a:lnTo>
                    <a:pt x="2022" y="11886"/>
                  </a:lnTo>
                  <a:lnTo>
                    <a:pt x="1632" y="12153"/>
                  </a:lnTo>
                  <a:lnTo>
                    <a:pt x="1267" y="12421"/>
                  </a:lnTo>
                  <a:lnTo>
                    <a:pt x="950" y="12738"/>
                  </a:lnTo>
                  <a:lnTo>
                    <a:pt x="682" y="13079"/>
                  </a:lnTo>
                  <a:lnTo>
                    <a:pt x="439" y="13420"/>
                  </a:lnTo>
                  <a:lnTo>
                    <a:pt x="268" y="13810"/>
                  </a:lnTo>
                  <a:lnTo>
                    <a:pt x="122" y="14199"/>
                  </a:lnTo>
                  <a:lnTo>
                    <a:pt x="49" y="14638"/>
                  </a:lnTo>
                  <a:lnTo>
                    <a:pt x="0" y="15076"/>
                  </a:lnTo>
                  <a:lnTo>
                    <a:pt x="0" y="15076"/>
                  </a:lnTo>
                  <a:lnTo>
                    <a:pt x="49" y="15125"/>
                  </a:lnTo>
                  <a:lnTo>
                    <a:pt x="244" y="15222"/>
                  </a:lnTo>
                  <a:lnTo>
                    <a:pt x="414" y="15295"/>
                  </a:lnTo>
                  <a:lnTo>
                    <a:pt x="633" y="15393"/>
                  </a:lnTo>
                  <a:lnTo>
                    <a:pt x="901" y="15490"/>
                  </a:lnTo>
                  <a:lnTo>
                    <a:pt x="1267" y="15563"/>
                  </a:lnTo>
                  <a:lnTo>
                    <a:pt x="1705" y="15661"/>
                  </a:lnTo>
                  <a:lnTo>
                    <a:pt x="2216" y="15758"/>
                  </a:lnTo>
                  <a:lnTo>
                    <a:pt x="2825" y="15831"/>
                  </a:lnTo>
                  <a:lnTo>
                    <a:pt x="3556" y="15928"/>
                  </a:lnTo>
                  <a:lnTo>
                    <a:pt x="4384" y="15977"/>
                  </a:lnTo>
                  <a:lnTo>
                    <a:pt x="5309" y="16026"/>
                  </a:lnTo>
                  <a:lnTo>
                    <a:pt x="6381" y="16050"/>
                  </a:lnTo>
                  <a:lnTo>
                    <a:pt x="7599" y="16075"/>
                  </a:lnTo>
                  <a:lnTo>
                    <a:pt x="7599" y="16075"/>
                  </a:lnTo>
                  <a:lnTo>
                    <a:pt x="8792" y="16050"/>
                  </a:lnTo>
                  <a:lnTo>
                    <a:pt x="9864" y="16026"/>
                  </a:lnTo>
                  <a:lnTo>
                    <a:pt x="10814" y="15977"/>
                  </a:lnTo>
                  <a:lnTo>
                    <a:pt x="11642" y="15928"/>
                  </a:lnTo>
                  <a:lnTo>
                    <a:pt x="12372" y="15831"/>
                  </a:lnTo>
                  <a:lnTo>
                    <a:pt x="12981" y="15758"/>
                  </a:lnTo>
                  <a:lnTo>
                    <a:pt x="13517" y="15661"/>
                  </a:lnTo>
                  <a:lnTo>
                    <a:pt x="13955" y="15563"/>
                  </a:lnTo>
                  <a:lnTo>
                    <a:pt x="14321" y="15490"/>
                  </a:lnTo>
                  <a:lnTo>
                    <a:pt x="14613" y="15393"/>
                  </a:lnTo>
                  <a:lnTo>
                    <a:pt x="14832" y="15295"/>
                  </a:lnTo>
                  <a:lnTo>
                    <a:pt x="15003" y="15222"/>
                  </a:lnTo>
                  <a:lnTo>
                    <a:pt x="15173" y="15125"/>
                  </a:lnTo>
                  <a:lnTo>
                    <a:pt x="15246" y="15076"/>
                  </a:lnTo>
                  <a:lnTo>
                    <a:pt x="15246" y="15076"/>
                  </a:lnTo>
                  <a:lnTo>
                    <a:pt x="15198" y="14613"/>
                  </a:lnTo>
                  <a:lnTo>
                    <a:pt x="15125" y="14175"/>
                  </a:lnTo>
                  <a:lnTo>
                    <a:pt x="15003" y="13761"/>
                  </a:lnTo>
                  <a:lnTo>
                    <a:pt x="14832" y="13371"/>
                  </a:lnTo>
                  <a:lnTo>
                    <a:pt x="14589" y="13006"/>
                  </a:lnTo>
                  <a:lnTo>
                    <a:pt x="14321" y="12665"/>
                  </a:lnTo>
                  <a:lnTo>
                    <a:pt x="14004" y="12373"/>
                  </a:lnTo>
                  <a:lnTo>
                    <a:pt x="13639" y="12080"/>
                  </a:lnTo>
                  <a:lnTo>
                    <a:pt x="13249" y="11813"/>
                  </a:lnTo>
                  <a:lnTo>
                    <a:pt x="12811" y="11593"/>
                  </a:lnTo>
                  <a:lnTo>
                    <a:pt x="12324" y="11374"/>
                  </a:lnTo>
                  <a:lnTo>
                    <a:pt x="11812" y="11204"/>
                  </a:lnTo>
                  <a:lnTo>
                    <a:pt x="11252" y="11033"/>
                  </a:lnTo>
                  <a:lnTo>
                    <a:pt x="10668" y="10911"/>
                  </a:lnTo>
                  <a:lnTo>
                    <a:pt x="10034" y="10790"/>
                  </a:lnTo>
                  <a:lnTo>
                    <a:pt x="9401" y="10717"/>
                  </a:lnTo>
                  <a:lnTo>
                    <a:pt x="9401" y="10717"/>
                  </a:lnTo>
                  <a:close/>
                </a:path>
              </a:pathLst>
            </a:custGeom>
            <a:noFill/>
            <a:ln w="12175" cap="rnd" cmpd="sng">
              <a:solidFill>
                <a:srgbClr val="ED145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894759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 err="1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Strings</a:t>
            </a:r>
            <a:endParaRPr lang="pt-BR" sz="4000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3EADB6B-329F-92BA-0305-25EA636E0C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05255"/>
            <a:ext cx="9144000" cy="2395753"/>
          </a:xfrm>
          <a:prstGeom prst="rect">
            <a:avLst/>
          </a:prstGeom>
        </p:spPr>
      </p:pic>
      <p:grpSp>
        <p:nvGrpSpPr>
          <p:cNvPr id="2" name="Group 7">
            <a:extLst>
              <a:ext uri="{FF2B5EF4-FFF2-40B4-BE49-F238E27FC236}">
                <a16:creationId xmlns:a16="http://schemas.microsoft.com/office/drawing/2014/main" id="{A90D4511-9F84-FD3E-5513-4CDF32BF9873}"/>
              </a:ext>
            </a:extLst>
          </p:cNvPr>
          <p:cNvGrpSpPr/>
          <p:nvPr/>
        </p:nvGrpSpPr>
        <p:grpSpPr>
          <a:xfrm>
            <a:off x="395537" y="3789040"/>
            <a:ext cx="8064063" cy="996722"/>
            <a:chOff x="719958" y="1520568"/>
            <a:chExt cx="10752084" cy="146186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B0608D1-D404-541A-BAF3-568D47DAAAB2}"/>
                </a:ext>
              </a:extLst>
            </p:cNvPr>
            <p:cNvSpPr/>
            <p:nvPr/>
          </p:nvSpPr>
          <p:spPr>
            <a:xfrm>
              <a:off x="1897040" y="1520571"/>
              <a:ext cx="9575002" cy="1461858"/>
            </a:xfrm>
            <a:prstGeom prst="rect">
              <a:avLst/>
            </a:prstGeom>
            <a:solidFill>
              <a:srgbClr val="F2F2F2"/>
            </a:solidFill>
            <a:ln w="1270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0000" rtlCol="0" anchor="ctr">
              <a:normAutofit/>
            </a:bodyPr>
            <a:lstStyle/>
            <a:p>
              <a:pPr lvl="0" algn="l" defTabSz="46672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>
                  <a:srgbClr val="ED145B"/>
                </a:buClr>
              </a:pPr>
              <a:r>
                <a:rPr lang="pt-BR" sz="1600" kern="1200" dirty="0">
                  <a:solidFill>
                    <a:schemeClr val="tx1"/>
                  </a:solidFill>
                  <a:latin typeface="Gotham HTF"/>
                </a:rPr>
                <a:t>Não existe uma documentação oficial sobre as bibliotecas disponíveis em C;</a:t>
              </a:r>
              <a:endParaRPr lang="pt-BR" sz="1600" dirty="0">
                <a:solidFill>
                  <a:schemeClr val="tx1"/>
                </a:solidFill>
                <a:latin typeface="Gotham HTF"/>
              </a:endParaRPr>
            </a:p>
          </p:txBody>
        </p:sp>
        <p:sp>
          <p:nvSpPr>
            <p:cNvPr id="6" name="Rectangle 10">
              <a:extLst>
                <a:ext uri="{FF2B5EF4-FFF2-40B4-BE49-F238E27FC236}">
                  <a16:creationId xmlns:a16="http://schemas.microsoft.com/office/drawing/2014/main" id="{277BC387-ABE2-8BCF-42AE-92740CCC3BA6}"/>
                </a:ext>
              </a:extLst>
            </p:cNvPr>
            <p:cNvSpPr/>
            <p:nvPr/>
          </p:nvSpPr>
          <p:spPr>
            <a:xfrm>
              <a:off x="719958" y="1520568"/>
              <a:ext cx="1177082" cy="1461858"/>
            </a:xfrm>
            <a:prstGeom prst="rect">
              <a:avLst/>
            </a:prstGeom>
            <a:solidFill>
              <a:schemeClr val="accent1"/>
            </a:solidFill>
            <a:ln w="1270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0000" rtlCol="0" anchor="ctr"/>
            <a:lstStyle/>
            <a:p>
              <a:pPr algn="ctr" defTabSz="685800">
                <a:defRPr/>
              </a:pPr>
              <a:endParaRPr lang="pt-BR" sz="1600" kern="0" dirty="0">
                <a:solidFill>
                  <a:srgbClr val="595959"/>
                </a:solidFill>
                <a:latin typeface="Gotham HTF"/>
              </a:endParaRPr>
            </a:p>
          </p:txBody>
        </p:sp>
        <p:sp>
          <p:nvSpPr>
            <p:cNvPr id="7" name="Isosceles Triangle 6">
              <a:extLst>
                <a:ext uri="{FF2B5EF4-FFF2-40B4-BE49-F238E27FC236}">
                  <a16:creationId xmlns:a16="http://schemas.microsoft.com/office/drawing/2014/main" id="{D0A286D5-A53E-B4D9-66D9-6E9647970005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812183" y="2104531"/>
              <a:ext cx="476839" cy="293930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000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/>
              <a:endParaRPr lang="pt-BR" sz="1600" dirty="0">
                <a:solidFill>
                  <a:prstClr val="white"/>
                </a:solidFill>
                <a:latin typeface="Gotham HTF"/>
              </a:endParaRPr>
            </a:p>
          </p:txBody>
        </p:sp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8D56F773-5196-C5FC-139D-12F98A95B93B}"/>
              </a:ext>
            </a:extLst>
          </p:cNvPr>
          <p:cNvGrpSpPr/>
          <p:nvPr/>
        </p:nvGrpSpPr>
        <p:grpSpPr>
          <a:xfrm>
            <a:off x="395536" y="5096574"/>
            <a:ext cx="8064812" cy="996722"/>
            <a:chOff x="719958" y="3197948"/>
            <a:chExt cx="10753082" cy="1461858"/>
          </a:xfrm>
        </p:grpSpPr>
        <p:sp>
          <p:nvSpPr>
            <p:cNvPr id="10" name="Rectangle 12">
              <a:extLst>
                <a:ext uri="{FF2B5EF4-FFF2-40B4-BE49-F238E27FC236}">
                  <a16:creationId xmlns:a16="http://schemas.microsoft.com/office/drawing/2014/main" id="{D5029C83-C1F5-68F6-52E4-78F7729CADAC}"/>
                </a:ext>
              </a:extLst>
            </p:cNvPr>
            <p:cNvSpPr/>
            <p:nvPr/>
          </p:nvSpPr>
          <p:spPr>
            <a:xfrm>
              <a:off x="719958" y="3197948"/>
              <a:ext cx="1177082" cy="1461858"/>
            </a:xfrm>
            <a:prstGeom prst="rect">
              <a:avLst/>
            </a:prstGeom>
            <a:solidFill>
              <a:schemeClr val="accent2"/>
            </a:solidFill>
            <a:ln w="1270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0000" rtlCol="0" anchor="ctr"/>
            <a:lstStyle/>
            <a:p>
              <a:pPr algn="ctr" defTabSz="685800">
                <a:defRPr/>
              </a:pPr>
              <a:endParaRPr lang="pt-BR" sz="1600" kern="0" dirty="0">
                <a:solidFill>
                  <a:srgbClr val="595959"/>
                </a:solidFill>
                <a:latin typeface="Gotham HTF"/>
              </a:endParaRPr>
            </a:p>
          </p:txBody>
        </p:sp>
        <p:sp>
          <p:nvSpPr>
            <p:cNvPr id="11" name="Rectangle 41">
              <a:extLst>
                <a:ext uri="{FF2B5EF4-FFF2-40B4-BE49-F238E27FC236}">
                  <a16:creationId xmlns:a16="http://schemas.microsoft.com/office/drawing/2014/main" id="{654B7FDE-75C3-1983-E582-6E1B913FA2E7}"/>
                </a:ext>
              </a:extLst>
            </p:cNvPr>
            <p:cNvSpPr/>
            <p:nvPr/>
          </p:nvSpPr>
          <p:spPr>
            <a:xfrm>
              <a:off x="1897040" y="3197948"/>
              <a:ext cx="9576000" cy="1461858"/>
            </a:xfrm>
            <a:prstGeom prst="rect">
              <a:avLst/>
            </a:prstGeom>
            <a:solidFill>
              <a:srgbClr val="F2F2F2"/>
            </a:solidFill>
            <a:ln w="1270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0000" rtlCol="0" anchor="ctr">
              <a:normAutofit/>
            </a:bodyPr>
            <a:lstStyle/>
            <a:p>
              <a:pPr lvl="0" algn="l" defTabSz="46672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>
                  <a:srgbClr val="ED145B"/>
                </a:buClr>
              </a:pPr>
              <a:r>
                <a:rPr lang="pt-BR" sz="1600" dirty="0">
                  <a:solidFill>
                    <a:schemeClr val="tx1"/>
                  </a:solidFill>
                  <a:latin typeface="Gotham HTF"/>
                </a:rPr>
                <a:t>Mas podemos encontrar manuais e documentos de forma muito fácil na internet;</a:t>
              </a:r>
              <a:endParaRPr lang="pt-BR" sz="1600" kern="1200" dirty="0">
                <a:solidFill>
                  <a:schemeClr val="tx1"/>
                </a:solidFill>
                <a:latin typeface="Gotham HTF"/>
              </a:endParaRPr>
            </a:p>
            <a:p>
              <a:pPr lvl="0" algn="l" defTabSz="46672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>
                  <a:srgbClr val="ED145B"/>
                </a:buClr>
              </a:pPr>
              <a:r>
                <a:rPr lang="pt-BR" sz="1600" kern="1200" dirty="0">
                  <a:solidFill>
                    <a:schemeClr val="tx1"/>
                  </a:solidFill>
                  <a:latin typeface="Gotham HTF"/>
                </a:rPr>
                <a:t>Um exemplo:</a:t>
              </a:r>
              <a:r>
                <a:rPr lang="pt-BR" sz="1600" kern="1200" dirty="0">
                  <a:latin typeface="Gotham HTF"/>
                </a:rPr>
                <a:t> </a:t>
              </a:r>
              <a:r>
                <a:rPr lang="pt-BR" sz="1600" kern="1200" dirty="0">
                  <a:latin typeface="Gotham HTF"/>
                  <a:hlinkClick r:id="rId3"/>
                </a:rPr>
                <a:t>https://www.tutorialspoint.com/c_standard_library/string_h.htm</a:t>
              </a:r>
              <a:endParaRPr lang="pt-BR" sz="1600" kern="1200" dirty="0">
                <a:latin typeface="Gotham HTF"/>
              </a:endParaRPr>
            </a:p>
          </p:txBody>
        </p:sp>
        <p:sp>
          <p:nvSpPr>
            <p:cNvPr id="12" name="Isosceles Triangle 39">
              <a:extLst>
                <a:ext uri="{FF2B5EF4-FFF2-40B4-BE49-F238E27FC236}">
                  <a16:creationId xmlns:a16="http://schemas.microsoft.com/office/drawing/2014/main" id="{36777F69-15A8-7BE0-82FC-15F9E6044824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812183" y="3781909"/>
              <a:ext cx="476839" cy="293930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000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/>
              <a:endParaRPr lang="pt-BR" sz="1600" dirty="0">
                <a:solidFill>
                  <a:prstClr val="white"/>
                </a:solidFill>
                <a:latin typeface="Gotham HTF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52185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72237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Exercícios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CDB7611-C018-1FE6-1075-0FC9ED07F310}"/>
              </a:ext>
            </a:extLst>
          </p:cNvPr>
          <p:cNvSpPr txBox="1"/>
          <p:nvPr/>
        </p:nvSpPr>
        <p:spPr>
          <a:xfrm>
            <a:off x="251520" y="1004530"/>
            <a:ext cx="7223720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Clr>
                <a:srgbClr val="ED265B"/>
              </a:buClr>
              <a:buFont typeface="+mj-lt"/>
              <a:buAutoNum type="arabicPeriod"/>
            </a:pPr>
            <a:r>
              <a:rPr lang="pt-BR" sz="1600" b="0" i="0" dirty="0">
                <a:effectLst/>
                <a:latin typeface="Gotham HTF"/>
              </a:rPr>
              <a:t>Crie um programa em C que leia uma </a:t>
            </a:r>
            <a:r>
              <a:rPr lang="pt-BR" sz="1600" b="0" i="0" dirty="0" err="1">
                <a:effectLst/>
                <a:latin typeface="Gotham HTF"/>
              </a:rPr>
              <a:t>string</a:t>
            </a:r>
            <a:r>
              <a:rPr lang="pt-BR" sz="1600" b="0" i="0" dirty="0">
                <a:effectLst/>
                <a:latin typeface="Gotham HTF"/>
              </a:rPr>
              <a:t> digitada pelo usuário e imprima o seu comprimento.</a:t>
            </a:r>
          </a:p>
          <a:p>
            <a:pPr marL="342900" indent="-342900" algn="l">
              <a:buClr>
                <a:srgbClr val="ED265B"/>
              </a:buClr>
              <a:buFont typeface="+mj-lt"/>
              <a:buAutoNum type="arabicPeriod"/>
            </a:pPr>
            <a:r>
              <a:rPr lang="pt-BR" sz="1600" b="0" i="0" dirty="0">
                <a:effectLst/>
                <a:latin typeface="Gotham HTF"/>
              </a:rPr>
              <a:t>Escreva um programa em C que leia duas </a:t>
            </a:r>
            <a:r>
              <a:rPr lang="pt-BR" sz="1600" b="0" i="0" dirty="0" err="1">
                <a:effectLst/>
                <a:latin typeface="Gotham HTF"/>
              </a:rPr>
              <a:t>strings</a:t>
            </a:r>
            <a:r>
              <a:rPr lang="pt-BR" sz="1600" b="0" i="0" dirty="0">
                <a:effectLst/>
                <a:latin typeface="Gotham HTF"/>
              </a:rPr>
              <a:t> digitadas pelo usuário e concatene-as em uma terceira </a:t>
            </a:r>
            <a:r>
              <a:rPr lang="pt-BR" sz="1600" b="0" i="0" dirty="0" err="1">
                <a:effectLst/>
                <a:latin typeface="Gotham HTF"/>
              </a:rPr>
              <a:t>string</a:t>
            </a:r>
            <a:r>
              <a:rPr lang="pt-BR" sz="1600" b="0" i="0" dirty="0">
                <a:effectLst/>
                <a:latin typeface="Gotham HTF"/>
              </a:rPr>
              <a:t>.</a:t>
            </a:r>
          </a:p>
          <a:p>
            <a:pPr marL="342900" indent="-342900" algn="l">
              <a:buClr>
                <a:srgbClr val="ED265B"/>
              </a:buClr>
              <a:buFont typeface="+mj-lt"/>
              <a:buAutoNum type="arabicPeriod"/>
            </a:pPr>
            <a:r>
              <a:rPr lang="pt-BR" sz="1600" b="0" i="0" dirty="0">
                <a:effectLst/>
                <a:latin typeface="Gotham HTF"/>
              </a:rPr>
              <a:t>Crie um programa em C que leia uma </a:t>
            </a:r>
            <a:r>
              <a:rPr lang="pt-BR" sz="1600" b="0" i="0" dirty="0" err="1">
                <a:effectLst/>
                <a:latin typeface="Gotham HTF"/>
              </a:rPr>
              <a:t>string</a:t>
            </a:r>
            <a:r>
              <a:rPr lang="pt-BR" sz="1600" b="0" i="0" dirty="0">
                <a:effectLst/>
                <a:latin typeface="Gotham HTF"/>
              </a:rPr>
              <a:t> digitada pelo usuário e verifique se é um palíndromo (ou seja, se pode ser lida da mesma forma da esquerda para a direita e vice-versa).</a:t>
            </a:r>
          </a:p>
          <a:p>
            <a:pPr marL="342900" indent="-342900" algn="l">
              <a:buClr>
                <a:srgbClr val="ED265B"/>
              </a:buClr>
              <a:buFont typeface="+mj-lt"/>
              <a:buAutoNum type="arabicPeriod"/>
            </a:pPr>
            <a:r>
              <a:rPr lang="pt-BR" sz="1600" b="0" i="0" dirty="0">
                <a:effectLst/>
                <a:latin typeface="Gotham HTF"/>
              </a:rPr>
              <a:t>Escreva um programa em C que leia uma </a:t>
            </a:r>
            <a:r>
              <a:rPr lang="pt-BR" sz="1600" b="0" i="0" dirty="0" err="1">
                <a:effectLst/>
                <a:latin typeface="Gotham HTF"/>
              </a:rPr>
              <a:t>string</a:t>
            </a:r>
            <a:r>
              <a:rPr lang="pt-BR" sz="1600" b="0" i="0" dirty="0">
                <a:effectLst/>
                <a:latin typeface="Gotham HTF"/>
              </a:rPr>
              <a:t> digitada pelo usuário e conte quantas vogais ela possui.</a:t>
            </a:r>
          </a:p>
          <a:p>
            <a:pPr marL="342900" indent="-342900" algn="l">
              <a:buClr>
                <a:srgbClr val="ED265B"/>
              </a:buClr>
              <a:buFont typeface="+mj-lt"/>
              <a:buAutoNum type="arabicPeriod"/>
            </a:pPr>
            <a:r>
              <a:rPr lang="pt-BR" sz="1600" b="0" i="0" dirty="0">
                <a:effectLst/>
                <a:latin typeface="Gotham HTF"/>
              </a:rPr>
              <a:t>Crie um programa em C que leia uma </a:t>
            </a:r>
            <a:r>
              <a:rPr lang="pt-BR" sz="1600" b="0" i="0" dirty="0" err="1">
                <a:effectLst/>
                <a:latin typeface="Gotham HTF"/>
              </a:rPr>
              <a:t>string</a:t>
            </a:r>
            <a:r>
              <a:rPr lang="pt-BR" sz="1600" b="0" i="0" dirty="0">
                <a:effectLst/>
                <a:latin typeface="Gotham HTF"/>
              </a:rPr>
              <a:t> digitada pelo usuário e verifique se é um número válido (contendo apenas dígitos numéricos).</a:t>
            </a:r>
          </a:p>
          <a:p>
            <a:pPr marL="342900" indent="-342900" algn="l">
              <a:buClr>
                <a:srgbClr val="ED265B"/>
              </a:buClr>
              <a:buFont typeface="+mj-lt"/>
              <a:buAutoNum type="arabicPeriod"/>
            </a:pPr>
            <a:r>
              <a:rPr lang="pt-BR" sz="1600" b="0" i="0" dirty="0">
                <a:effectLst/>
                <a:latin typeface="Gotham HTF"/>
              </a:rPr>
              <a:t>Escreva um programa em C que leia uma </a:t>
            </a:r>
            <a:r>
              <a:rPr lang="pt-BR" sz="1600" b="0" i="0" dirty="0" err="1">
                <a:effectLst/>
                <a:latin typeface="Gotham HTF"/>
              </a:rPr>
              <a:t>string</a:t>
            </a:r>
            <a:r>
              <a:rPr lang="pt-BR" sz="1600" b="0" i="0" dirty="0">
                <a:effectLst/>
                <a:latin typeface="Gotham HTF"/>
              </a:rPr>
              <a:t> digitada pelo usuário e converta todas as letras minúsculas para maiúsculas.</a:t>
            </a:r>
          </a:p>
          <a:p>
            <a:pPr marL="342900" indent="-342900" algn="l">
              <a:buClr>
                <a:srgbClr val="ED265B"/>
              </a:buClr>
              <a:buFont typeface="+mj-lt"/>
              <a:buAutoNum type="arabicPeriod"/>
            </a:pPr>
            <a:r>
              <a:rPr lang="pt-BR" sz="1600" b="0" i="0" dirty="0">
                <a:effectLst/>
                <a:latin typeface="Gotham HTF"/>
              </a:rPr>
              <a:t>Crie um programa em C que leia uma </a:t>
            </a:r>
            <a:r>
              <a:rPr lang="pt-BR" sz="1600" b="0" i="0" dirty="0" err="1">
                <a:effectLst/>
                <a:latin typeface="Gotham HTF"/>
              </a:rPr>
              <a:t>string</a:t>
            </a:r>
            <a:r>
              <a:rPr lang="pt-BR" sz="1600" b="0" i="0" dirty="0">
                <a:effectLst/>
                <a:latin typeface="Gotham HTF"/>
              </a:rPr>
              <a:t> digitada pelo usuário e remova os espaços em branco.</a:t>
            </a:r>
          </a:p>
          <a:p>
            <a:pPr marL="342900" indent="-342900" algn="l">
              <a:buClr>
                <a:srgbClr val="ED265B"/>
              </a:buClr>
              <a:buFont typeface="+mj-lt"/>
              <a:buAutoNum type="arabicPeriod"/>
            </a:pPr>
            <a:r>
              <a:rPr lang="pt-BR" sz="1600" b="0" i="0" dirty="0">
                <a:effectLst/>
                <a:latin typeface="Gotham HTF"/>
              </a:rPr>
              <a:t>Escreva um programa em C que leia uma </a:t>
            </a:r>
            <a:r>
              <a:rPr lang="pt-BR" sz="1600" b="0" i="0" dirty="0" err="1">
                <a:effectLst/>
                <a:latin typeface="Gotham HTF"/>
              </a:rPr>
              <a:t>string</a:t>
            </a:r>
            <a:r>
              <a:rPr lang="pt-BR" sz="1600" b="0" i="0" dirty="0">
                <a:effectLst/>
                <a:latin typeface="Gotham HTF"/>
              </a:rPr>
              <a:t> digitada pelo usuário e substitua todas as ocorrências de uma determinada letra por outra letra fornecida.</a:t>
            </a:r>
          </a:p>
          <a:p>
            <a:pPr marL="342900" indent="-342900" algn="l">
              <a:buClr>
                <a:srgbClr val="ED265B"/>
              </a:buClr>
              <a:buFont typeface="+mj-lt"/>
              <a:buAutoNum type="arabicPeriod"/>
            </a:pPr>
            <a:r>
              <a:rPr lang="pt-BR" sz="1600" b="0" i="0" dirty="0">
                <a:effectLst/>
                <a:latin typeface="Gotham HTF"/>
              </a:rPr>
              <a:t>Crie um programa em C que leia uma </a:t>
            </a:r>
            <a:r>
              <a:rPr lang="pt-BR" sz="1600" b="0" i="0" dirty="0" err="1">
                <a:effectLst/>
                <a:latin typeface="Gotham HTF"/>
              </a:rPr>
              <a:t>string</a:t>
            </a:r>
            <a:r>
              <a:rPr lang="pt-BR" sz="1600" b="0" i="0" dirty="0">
                <a:effectLst/>
                <a:latin typeface="Gotham HTF"/>
              </a:rPr>
              <a:t> digitada pelo usuário e verifique se é um palíndromo ignorando espaços em branco e diferenças de maiúsculas/minúsculas.</a:t>
            </a:r>
          </a:p>
          <a:p>
            <a:pPr marL="342900" indent="-342900" algn="l">
              <a:buClr>
                <a:srgbClr val="ED265B"/>
              </a:buClr>
              <a:buFont typeface="+mj-lt"/>
              <a:buAutoNum type="arabicPeriod"/>
            </a:pPr>
            <a:r>
              <a:rPr lang="pt-BR" sz="1600" b="0" i="0" dirty="0">
                <a:effectLst/>
                <a:latin typeface="Gotham HTF"/>
              </a:rPr>
              <a:t>Escreva um programa em C que leia uma </a:t>
            </a:r>
            <a:r>
              <a:rPr lang="pt-BR" sz="1600" b="0" i="0" dirty="0" err="1">
                <a:effectLst/>
                <a:latin typeface="Gotham HTF"/>
              </a:rPr>
              <a:t>string</a:t>
            </a:r>
            <a:r>
              <a:rPr lang="pt-BR" sz="1600" b="0" i="0" dirty="0">
                <a:effectLst/>
                <a:latin typeface="Gotham HTF"/>
              </a:rPr>
              <a:t> digitada pelo usuário e inverta a ordem dos caracteres.</a:t>
            </a:r>
          </a:p>
        </p:txBody>
      </p:sp>
      <p:pic>
        <p:nvPicPr>
          <p:cNvPr id="2" name="Picture 4" descr="Resultado de imagem para nerd vector gif">
            <a:extLst>
              <a:ext uri="{FF2B5EF4-FFF2-40B4-BE49-F238E27FC236}">
                <a16:creationId xmlns:a16="http://schemas.microsoft.com/office/drawing/2014/main" id="{9D18E868-2EA2-0F8D-0F01-322916AA5174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272" y="1124744"/>
            <a:ext cx="2298989" cy="1724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3923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7196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Laboratório – LED Chase </a:t>
            </a:r>
            <a:r>
              <a:rPr lang="pt-BR" sz="4000" dirty="0" err="1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Effect</a:t>
            </a:r>
            <a:endParaRPr lang="pt-BR" sz="4000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1191F7F9-B62A-DD9B-C496-2FC215E9A164}"/>
              </a:ext>
            </a:extLst>
          </p:cNvPr>
          <p:cNvSpPr txBox="1">
            <a:spLocks/>
          </p:cNvSpPr>
          <p:nvPr/>
        </p:nvSpPr>
        <p:spPr>
          <a:xfrm>
            <a:off x="323528" y="4232956"/>
            <a:ext cx="3312368" cy="207636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1800" b="1" dirty="0">
                <a:solidFill>
                  <a:srgbClr val="ED265B"/>
                </a:solidFill>
                <a:latin typeface="Gotham HTF"/>
              </a:rPr>
              <a:t>Material necessário: </a:t>
            </a:r>
          </a:p>
          <a:p>
            <a:pPr marL="300038" lvl="1" indent="0">
              <a:buFont typeface="Arial" panose="020B0604020202020204" pitchFamily="34" charset="0"/>
              <a:buNone/>
            </a:pPr>
            <a:r>
              <a:rPr lang="pt-BR" sz="1800" dirty="0">
                <a:latin typeface="Gotham HTF"/>
              </a:rPr>
              <a:t>• 1 Arduino;</a:t>
            </a:r>
          </a:p>
          <a:p>
            <a:pPr marL="300038" lvl="1" indent="0">
              <a:buFont typeface="Arial" panose="020B0604020202020204" pitchFamily="34" charset="0"/>
              <a:buNone/>
            </a:pPr>
            <a:r>
              <a:rPr lang="pt-BR" sz="1800" dirty="0">
                <a:latin typeface="Gotham HTF"/>
              </a:rPr>
              <a:t>• 10 Resistores de 220 ohms </a:t>
            </a:r>
          </a:p>
          <a:p>
            <a:pPr marL="300038" lvl="1" indent="0">
              <a:buFont typeface="Arial" panose="020B0604020202020204" pitchFamily="34" charset="0"/>
              <a:buNone/>
            </a:pPr>
            <a:r>
              <a:rPr lang="pt-BR" sz="1800" dirty="0">
                <a:latin typeface="Gotham HTF"/>
              </a:rPr>
              <a:t>• 10 Leds Vermelho; </a:t>
            </a:r>
          </a:p>
          <a:p>
            <a:pPr marL="300038" lvl="1" indent="0">
              <a:buFont typeface="Arial" panose="020B0604020202020204" pitchFamily="34" charset="0"/>
              <a:buNone/>
            </a:pPr>
            <a:r>
              <a:rPr lang="pt-BR" sz="1800" dirty="0">
                <a:latin typeface="Gotham HTF"/>
              </a:rPr>
              <a:t>• 1 Protoboard;</a:t>
            </a:r>
          </a:p>
          <a:p>
            <a:pPr marL="300038" lvl="1" indent="0">
              <a:buFont typeface="Arial" panose="020B0604020202020204" pitchFamily="34" charset="0"/>
              <a:buNone/>
            </a:pPr>
            <a:r>
              <a:rPr lang="pt-BR" sz="1800" dirty="0">
                <a:latin typeface="Gotham HTF"/>
              </a:rPr>
              <a:t> • Jumpers </a:t>
            </a:r>
            <a:r>
              <a:rPr lang="pt-BR" sz="1800" dirty="0" err="1">
                <a:latin typeface="Gotham HTF"/>
              </a:rPr>
              <a:t>cables</a:t>
            </a:r>
            <a:r>
              <a:rPr lang="pt-BR" sz="1800" dirty="0">
                <a:latin typeface="Gotham HTF"/>
              </a:rPr>
              <a:t>.</a:t>
            </a:r>
          </a:p>
        </p:txBody>
      </p:sp>
      <p:pic>
        <p:nvPicPr>
          <p:cNvPr id="10" name="Picture 4" descr="Resultado de imagem para nerd vector gif">
            <a:extLst>
              <a:ext uri="{FF2B5EF4-FFF2-40B4-BE49-F238E27FC236}">
                <a16:creationId xmlns:a16="http://schemas.microsoft.com/office/drawing/2014/main" id="{20821D97-19E9-1D89-55C2-46C9347CCB44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4685546"/>
            <a:ext cx="2298989" cy="1724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FBE883AD-D4BA-11F5-9A33-160C8ABB035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56"/>
          <a:stretch/>
        </p:blipFill>
        <p:spPr>
          <a:xfrm>
            <a:off x="3604988" y="1052736"/>
            <a:ext cx="5386843" cy="3456384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873B130E-06AA-36B3-4C4F-09057624BA2A}"/>
              </a:ext>
            </a:extLst>
          </p:cNvPr>
          <p:cNvSpPr txBox="1"/>
          <p:nvPr/>
        </p:nvSpPr>
        <p:spPr>
          <a:xfrm>
            <a:off x="5724128" y="5301208"/>
            <a:ext cx="3761492" cy="423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1600" b="1" dirty="0">
                <a:solidFill>
                  <a:srgbClr val="ED145B"/>
                </a:solidFill>
                <a:latin typeface="Gotham HTF"/>
              </a:rPr>
              <a:t>Link</a:t>
            </a:r>
            <a:r>
              <a:rPr lang="pt-BR" sz="1600" dirty="0">
                <a:latin typeface="Gotham HTF"/>
              </a:rPr>
              <a:t>: </a:t>
            </a:r>
            <a:r>
              <a:rPr lang="pt-BR" sz="1600" dirty="0">
                <a:latin typeface="Gotham HTF"/>
                <a:hlinkClick r:id="rId4"/>
              </a:rPr>
              <a:t>Projeto 04 – LED Chase </a:t>
            </a:r>
            <a:r>
              <a:rPr lang="pt-BR" sz="1600" dirty="0" err="1">
                <a:latin typeface="Gotham HTF"/>
                <a:hlinkClick r:id="rId4"/>
              </a:rPr>
              <a:t>Effect</a:t>
            </a:r>
            <a:endParaRPr lang="pt-BR" sz="1600" dirty="0">
              <a:latin typeface="Gotham HTF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6224E76-CD2F-D0B8-EC36-4C04ED7309DA}"/>
              </a:ext>
            </a:extLst>
          </p:cNvPr>
          <p:cNvSpPr txBox="1"/>
          <p:nvPr/>
        </p:nvSpPr>
        <p:spPr>
          <a:xfrm>
            <a:off x="323528" y="1052736"/>
            <a:ext cx="3024336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Font typeface="Arial" panose="020B0604020202020204" pitchFamily="34" charset="0"/>
              <a:buNone/>
            </a:pPr>
            <a:r>
              <a:rPr lang="pt-BR" sz="1800" dirty="0">
                <a:latin typeface="Gotham HTF"/>
              </a:rPr>
              <a:t>Neste projeto vamos fazer com que cada Led acenda na sequência, apagando o anterior, causando o efeito de perseguição.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pt-BR" dirty="0">
              <a:latin typeface="Gotham HTF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1800" dirty="0">
              <a:latin typeface="Gotham HTF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1800" dirty="0">
              <a:latin typeface="Gotham HTF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pt-BR" dirty="0">
                <a:latin typeface="Gotham HTF"/>
              </a:rPr>
              <a:t>Para isso, vamos implementar os conceitos de </a:t>
            </a:r>
            <a:r>
              <a:rPr lang="pt-BR" dirty="0" err="1">
                <a:latin typeface="Gotham HTF"/>
              </a:rPr>
              <a:t>array</a:t>
            </a:r>
            <a:r>
              <a:rPr lang="pt-BR" dirty="0">
                <a:latin typeface="Gotham HTF"/>
              </a:rPr>
              <a:t> </a:t>
            </a:r>
            <a:r>
              <a:rPr lang="pt-BR" sz="1800" dirty="0">
                <a:latin typeface="Gotham HTF"/>
              </a:rPr>
              <a:t> vistos na aula.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79F5CD6-6CA4-8CDC-7813-C6F71A85EB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636912"/>
            <a:ext cx="2117357" cy="535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7097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40947468-D3A3-8B2A-902C-E861464986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790" t="6137"/>
          <a:stretch/>
        </p:blipFill>
        <p:spPr>
          <a:xfrm>
            <a:off x="5353769" y="996416"/>
            <a:ext cx="3528392" cy="4463681"/>
          </a:xfrm>
          <a:prstGeom prst="rect">
            <a:avLst/>
          </a:prstGeom>
        </p:spPr>
      </p:pic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75837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Laboratório Desafio - </a:t>
            </a:r>
            <a:r>
              <a:rPr lang="pt-BR" sz="4000" dirty="0" err="1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Interactive</a:t>
            </a:r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 </a:t>
            </a:r>
            <a:r>
              <a:rPr lang="pt-BR" sz="4000" dirty="0" err="1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Traffic</a:t>
            </a:r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 </a:t>
            </a:r>
            <a:r>
              <a:rPr lang="pt-BR" sz="4000" dirty="0" err="1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Lights</a:t>
            </a:r>
            <a:endParaRPr lang="pt-BR" sz="4000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1191F7F9-B62A-DD9B-C496-2FC215E9A164}"/>
              </a:ext>
            </a:extLst>
          </p:cNvPr>
          <p:cNvSpPr txBox="1">
            <a:spLocks/>
          </p:cNvSpPr>
          <p:nvPr/>
        </p:nvSpPr>
        <p:spPr>
          <a:xfrm>
            <a:off x="381943" y="4437112"/>
            <a:ext cx="2687216" cy="194421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1400" b="1" dirty="0">
                <a:solidFill>
                  <a:srgbClr val="ED265B"/>
                </a:solidFill>
                <a:latin typeface="Gotham HTF"/>
              </a:rPr>
              <a:t>Material necessário: </a:t>
            </a:r>
          </a:p>
          <a:p>
            <a:pPr marL="300038" lvl="1" indent="0">
              <a:buFont typeface="Arial" panose="020B0604020202020204" pitchFamily="34" charset="0"/>
              <a:buNone/>
            </a:pPr>
            <a:r>
              <a:rPr lang="pt-BR" sz="1400" dirty="0">
                <a:latin typeface="Gotham HTF"/>
              </a:rPr>
              <a:t>• 1 Arduino;</a:t>
            </a:r>
          </a:p>
          <a:p>
            <a:pPr marL="300038" lvl="1" indent="0">
              <a:buFont typeface="Arial" panose="020B0604020202020204" pitchFamily="34" charset="0"/>
              <a:buNone/>
            </a:pPr>
            <a:r>
              <a:rPr lang="pt-BR" sz="1400" dirty="0">
                <a:latin typeface="Gotham HTF"/>
              </a:rPr>
              <a:t>• 6 Resistores de 220 ohms </a:t>
            </a:r>
          </a:p>
          <a:p>
            <a:pPr marL="300038" lvl="1" indent="0">
              <a:buFont typeface="Arial" panose="020B0604020202020204" pitchFamily="34" charset="0"/>
              <a:buNone/>
            </a:pPr>
            <a:r>
              <a:rPr lang="pt-BR" sz="1400" dirty="0">
                <a:latin typeface="Gotham HTF"/>
              </a:rPr>
              <a:t>• 2 Led Vermelho;</a:t>
            </a:r>
          </a:p>
          <a:p>
            <a:pPr marL="300038" lvl="1" indent="0">
              <a:buNone/>
            </a:pPr>
            <a:r>
              <a:rPr lang="pt-BR" sz="1400" dirty="0">
                <a:latin typeface="Gotham HTF"/>
              </a:rPr>
              <a:t>• 1 Led Amarelo;</a:t>
            </a:r>
          </a:p>
          <a:p>
            <a:pPr marL="300038" lvl="1" indent="0">
              <a:buNone/>
            </a:pPr>
            <a:r>
              <a:rPr lang="pt-BR" sz="1400" dirty="0">
                <a:latin typeface="Gotham HTF"/>
              </a:rPr>
              <a:t>• 2 Led Verde;</a:t>
            </a:r>
          </a:p>
          <a:p>
            <a:pPr marL="300038" lvl="1" indent="0">
              <a:buFont typeface="Arial" panose="020B0604020202020204" pitchFamily="34" charset="0"/>
              <a:buNone/>
            </a:pPr>
            <a:r>
              <a:rPr lang="pt-BR" sz="1400" dirty="0">
                <a:latin typeface="Gotham HTF"/>
              </a:rPr>
              <a:t>• 1 Protoboard;</a:t>
            </a:r>
          </a:p>
          <a:p>
            <a:pPr marL="300038" lvl="1" indent="0">
              <a:buFont typeface="Arial" panose="020B0604020202020204" pitchFamily="34" charset="0"/>
              <a:buNone/>
            </a:pPr>
            <a:r>
              <a:rPr lang="pt-BR" sz="1400" dirty="0">
                <a:latin typeface="Gotham HTF"/>
              </a:rPr>
              <a:t> • Jumpers </a:t>
            </a:r>
            <a:r>
              <a:rPr lang="pt-BR" sz="1400" dirty="0" err="1">
                <a:latin typeface="Gotham HTF"/>
              </a:rPr>
              <a:t>cables</a:t>
            </a:r>
            <a:r>
              <a:rPr lang="pt-BR" sz="1400" dirty="0">
                <a:latin typeface="Gotham HTF"/>
              </a:rPr>
              <a:t>.</a:t>
            </a:r>
          </a:p>
        </p:txBody>
      </p:sp>
      <p:pic>
        <p:nvPicPr>
          <p:cNvPr id="10" name="Picture 4" descr="Resultado de imagem para nerd vector gif">
            <a:extLst>
              <a:ext uri="{FF2B5EF4-FFF2-40B4-BE49-F238E27FC236}">
                <a16:creationId xmlns:a16="http://schemas.microsoft.com/office/drawing/2014/main" id="{20821D97-19E9-1D89-55C2-46C9347CCB44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4532" y="4597976"/>
            <a:ext cx="2298989" cy="1724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10341174-DA76-3FBD-CF67-FCDEDDA6E70B}"/>
              </a:ext>
            </a:extLst>
          </p:cNvPr>
          <p:cNvSpPr txBox="1">
            <a:spLocks/>
          </p:cNvSpPr>
          <p:nvPr/>
        </p:nvSpPr>
        <p:spPr>
          <a:xfrm>
            <a:off x="333028" y="1496173"/>
            <a:ext cx="4815036" cy="286893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1400" dirty="0">
                <a:latin typeface="Gotham HTF"/>
              </a:rPr>
              <a:t>Vamos melhorar o </a:t>
            </a:r>
            <a:r>
              <a:rPr lang="pt-BR" sz="1400" b="1" dirty="0">
                <a:latin typeface="Gotham HTF"/>
              </a:rPr>
              <a:t>Semáforo</a:t>
            </a:r>
            <a:r>
              <a:rPr lang="pt-BR" sz="1400" dirty="0">
                <a:latin typeface="Gotham HTF"/>
              </a:rPr>
              <a:t> desenvolvido na aula anterior, adicionado uma nova </a:t>
            </a:r>
            <a:r>
              <a:rPr lang="pt-BR" sz="1400" dirty="0" err="1">
                <a:latin typeface="Gotham HTF"/>
              </a:rPr>
              <a:t>feature</a:t>
            </a:r>
            <a:r>
              <a:rPr lang="pt-BR" sz="1400" dirty="0">
                <a:latin typeface="Gotham HTF"/>
              </a:rPr>
              <a:t> para pedestres.</a:t>
            </a:r>
          </a:p>
          <a:p>
            <a:pPr marL="0" indent="0">
              <a:buNone/>
            </a:pPr>
            <a:r>
              <a:rPr lang="pt-BR" sz="1400" dirty="0">
                <a:latin typeface="Gotham HTF"/>
              </a:rPr>
              <a:t>1 – Desenhe um fluxograma de como o semáforo deve funcionar, seguindo o seguinte racional:</a:t>
            </a:r>
          </a:p>
          <a:p>
            <a:r>
              <a:rPr lang="pt-BR" sz="1200" dirty="0">
                <a:latin typeface="Gotham HTF"/>
              </a:rPr>
              <a:t>O Semáforo opera normalmente para carros;</a:t>
            </a:r>
          </a:p>
          <a:p>
            <a:r>
              <a:rPr lang="pt-BR" sz="1200" dirty="0">
                <a:latin typeface="Gotham HTF"/>
              </a:rPr>
              <a:t>Quando apertar o botão, o semáforo para carros deve fechar, e o de pedestres abrir por 5 segundos;</a:t>
            </a:r>
          </a:p>
          <a:p>
            <a:r>
              <a:rPr lang="pt-BR" sz="1200" dirty="0">
                <a:latin typeface="Gotham HTF"/>
              </a:rPr>
              <a:t>Lembre de antes do vermelho, o led amarelo deve ser acionado!</a:t>
            </a:r>
          </a:p>
          <a:p>
            <a:pPr marL="0" indent="0">
              <a:buNone/>
            </a:pPr>
            <a:r>
              <a:rPr lang="pt-BR" sz="1400" dirty="0">
                <a:latin typeface="Gotham HTF"/>
              </a:rPr>
              <a:t>2 – Implemente o projeto no </a:t>
            </a:r>
            <a:r>
              <a:rPr lang="pt-BR" sz="1400" dirty="0" err="1">
                <a:latin typeface="Gotham HTF"/>
              </a:rPr>
              <a:t>TinkerCad</a:t>
            </a:r>
            <a:r>
              <a:rPr lang="pt-BR" sz="1400" dirty="0">
                <a:latin typeface="Gotham HTF"/>
              </a:rPr>
              <a:t>, e tente incluir os conceitos de </a:t>
            </a:r>
            <a:r>
              <a:rPr lang="pt-BR" sz="1400" dirty="0" err="1">
                <a:latin typeface="Gotham HTF"/>
              </a:rPr>
              <a:t>array</a:t>
            </a:r>
            <a:r>
              <a:rPr lang="pt-BR" sz="1400" dirty="0">
                <a:latin typeface="Gotham HTF"/>
              </a:rPr>
              <a:t> aprendidos nessa aula. </a:t>
            </a:r>
          </a:p>
          <a:p>
            <a:pPr marL="0" indent="0">
              <a:buNone/>
            </a:pPr>
            <a:r>
              <a:rPr lang="pt-BR" sz="1400" dirty="0">
                <a:latin typeface="Gotham HTF"/>
              </a:rPr>
              <a:t>3 – Monte o projeto na prática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B7076891-84D1-B6C0-2F7F-08ECE23E1FF5}"/>
              </a:ext>
            </a:extLst>
          </p:cNvPr>
          <p:cNvSpPr txBox="1"/>
          <p:nvPr/>
        </p:nvSpPr>
        <p:spPr>
          <a:xfrm>
            <a:off x="5130988" y="5589240"/>
            <a:ext cx="3761492" cy="423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1600" b="1" dirty="0">
                <a:solidFill>
                  <a:srgbClr val="ED145B"/>
                </a:solidFill>
                <a:latin typeface="Gotham HTF"/>
              </a:rPr>
              <a:t>Link</a:t>
            </a:r>
            <a:r>
              <a:rPr lang="pt-BR" sz="1600" dirty="0">
                <a:latin typeface="Gotham HTF"/>
              </a:rPr>
              <a:t>: </a:t>
            </a:r>
            <a:r>
              <a:rPr lang="pt-BR" sz="1600" dirty="0">
                <a:latin typeface="Gotham HTF"/>
                <a:hlinkClick r:id="rId4"/>
              </a:rPr>
              <a:t>Projeto 05 – </a:t>
            </a:r>
            <a:r>
              <a:rPr lang="pt-BR" sz="1600" dirty="0" err="1">
                <a:latin typeface="Gotham HTF"/>
                <a:hlinkClick r:id="rId4"/>
              </a:rPr>
              <a:t>Interactive</a:t>
            </a:r>
            <a:r>
              <a:rPr lang="pt-BR" sz="1600" dirty="0">
                <a:latin typeface="Gotham HTF"/>
                <a:hlinkClick r:id="rId4"/>
              </a:rPr>
              <a:t> </a:t>
            </a:r>
            <a:r>
              <a:rPr lang="pt-BR" sz="1600" dirty="0" err="1">
                <a:latin typeface="Gotham HTF"/>
                <a:hlinkClick r:id="rId4"/>
              </a:rPr>
              <a:t>Traffic</a:t>
            </a:r>
            <a:r>
              <a:rPr lang="pt-BR" sz="1600" dirty="0">
                <a:latin typeface="Gotham HTF"/>
                <a:hlinkClick r:id="rId4"/>
              </a:rPr>
              <a:t> </a:t>
            </a:r>
            <a:r>
              <a:rPr lang="pt-BR" sz="1600" dirty="0" err="1">
                <a:latin typeface="Gotham HTF"/>
                <a:hlinkClick r:id="rId4"/>
              </a:rPr>
              <a:t>Lights</a:t>
            </a:r>
            <a:endParaRPr lang="pt-BR" sz="1600" dirty="0">
              <a:latin typeface="Gotham HTF"/>
            </a:endParaRPr>
          </a:p>
        </p:txBody>
      </p:sp>
    </p:spTree>
    <p:extLst>
      <p:ext uri="{BB962C8B-B14F-4D97-AF65-F5344CB8AC3E}">
        <p14:creationId xmlns:p14="http://schemas.microsoft.com/office/powerpoint/2010/main" val="3492843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32"/>
          <p:cNvSpPr txBox="1">
            <a:spLocks noGrp="1"/>
          </p:cNvSpPr>
          <p:nvPr>
            <p:ph type="title"/>
          </p:nvPr>
        </p:nvSpPr>
        <p:spPr>
          <a:xfrm>
            <a:off x="628650" y="2073528"/>
            <a:ext cx="8387603" cy="12344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3000"/>
              <a:buFont typeface="Arial"/>
              <a:buNone/>
            </a:pPr>
            <a:r>
              <a:rPr lang="pt-BR">
                <a:latin typeface="Arial"/>
                <a:ea typeface="Arial"/>
                <a:cs typeface="Arial"/>
                <a:sym typeface="Arial"/>
              </a:rPr>
              <a:t>Copyright © 2023 </a:t>
            </a:r>
            <a:br>
              <a:rPr lang="pt-BR">
                <a:latin typeface="Arial"/>
                <a:ea typeface="Arial"/>
                <a:cs typeface="Arial"/>
                <a:sym typeface="Arial"/>
              </a:rPr>
            </a:br>
            <a:r>
              <a:rPr lang="pt-BR">
                <a:latin typeface="Arial"/>
                <a:ea typeface="Arial"/>
                <a:cs typeface="Arial"/>
                <a:sym typeface="Arial"/>
              </a:rPr>
              <a:t>Prof. </a:t>
            </a:r>
            <a:r>
              <a:rPr lang="pt-BR" b="1"/>
              <a:t>Airton  /</a:t>
            </a:r>
            <a:r>
              <a:rPr lang="pt-BR">
                <a:latin typeface="Arial"/>
                <a:ea typeface="Arial"/>
                <a:cs typeface="Arial"/>
                <a:sym typeface="Arial"/>
              </a:rPr>
              <a:t> Prof. </a:t>
            </a:r>
            <a:r>
              <a:rPr lang="pt-BR" b="1"/>
              <a:t>Fabio / </a:t>
            </a:r>
            <a:r>
              <a:rPr lang="pt-BR">
                <a:latin typeface="Arial"/>
                <a:ea typeface="Arial"/>
                <a:cs typeface="Arial"/>
                <a:sym typeface="Arial"/>
              </a:rPr>
              <a:t>Prof. </a:t>
            </a:r>
            <a:r>
              <a:rPr lang="pt-BR" b="1"/>
              <a:t>Lucas / </a:t>
            </a:r>
            <a:r>
              <a:rPr lang="pt-BR">
                <a:latin typeface="Arial"/>
                <a:ea typeface="Arial"/>
                <a:cs typeface="Arial"/>
                <a:sym typeface="Arial"/>
              </a:rPr>
              <a:t>Prof. </a:t>
            </a:r>
            <a:r>
              <a:rPr lang="pt-BR" b="1"/>
              <a:t>Yan </a:t>
            </a:r>
            <a:endParaRPr/>
          </a:p>
        </p:txBody>
      </p:sp>
      <p:sp>
        <p:nvSpPr>
          <p:cNvPr id="502" name="Google Shape;502;p3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>
                <a:solidFill>
                  <a:srgbClr val="1A1C1E"/>
                </a:solidFill>
                <a:latin typeface="Calibri"/>
                <a:ea typeface="Calibri"/>
                <a:cs typeface="Calibri"/>
                <a:sym typeface="Calibri"/>
              </a:rPr>
              <a:t>24</a:t>
            </a:fld>
            <a:endParaRPr sz="1200">
              <a:solidFill>
                <a:srgbClr val="1A1C1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3" name="Google Shape;503;p32"/>
          <p:cNvSpPr txBox="1"/>
          <p:nvPr/>
        </p:nvSpPr>
        <p:spPr>
          <a:xfrm>
            <a:off x="107504" y="5733256"/>
            <a:ext cx="8692725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0" i="0">
                <a:solidFill>
                  <a:srgbClr val="5F7D95"/>
                </a:solidFill>
                <a:latin typeface="Proxima Nova"/>
                <a:ea typeface="Proxima Nova"/>
                <a:cs typeface="Proxima Nova"/>
                <a:sym typeface="Proxima Nova"/>
              </a:rPr>
              <a:t>This presentation has been designed using images from Flaticon.com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5F7D95"/>
                </a:solidFill>
                <a:latin typeface="Proxima Nova"/>
                <a:ea typeface="Proxima Nova"/>
                <a:cs typeface="Proxima Nova"/>
                <a:sym typeface="Proxima Nova"/>
              </a:rPr>
              <a:t>Images from Logic Ports: Embarcados.com.br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5F7D95"/>
                </a:solidFill>
                <a:latin typeface="Proxima Nova"/>
                <a:ea typeface="Proxima Nova"/>
                <a:cs typeface="Proxima Nova"/>
                <a:sym typeface="Proxima Nova"/>
              </a:rPr>
              <a:t>Images from Morse Code: scoutlife.org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Agenda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6E74DCA7-B91A-29B6-0D22-E14E01B466E2}"/>
              </a:ext>
            </a:extLst>
          </p:cNvPr>
          <p:cNvSpPr txBox="1"/>
          <p:nvPr/>
        </p:nvSpPr>
        <p:spPr>
          <a:xfrm>
            <a:off x="755576" y="908720"/>
            <a:ext cx="5256584" cy="55846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Ø"/>
            </a:pPr>
            <a:r>
              <a:rPr lang="pt-BR" sz="2000" dirty="0">
                <a:latin typeface="Gotham HTF Light"/>
                <a:cs typeface="Gotham HTF Light"/>
              </a:rPr>
              <a:t>Tipos de Variáveis;</a:t>
            </a:r>
          </a:p>
          <a:p>
            <a:pPr marL="285750" indent="-28575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Ø"/>
            </a:pPr>
            <a:r>
              <a:rPr lang="pt-BR" sz="2000" dirty="0">
                <a:latin typeface="Gotham HTF Light"/>
                <a:cs typeface="Gotham HTF Light"/>
              </a:rPr>
              <a:t>Variáveis Numéricas;</a:t>
            </a:r>
          </a:p>
          <a:p>
            <a:pPr marL="285750" indent="-28575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Ø"/>
            </a:pPr>
            <a:r>
              <a:rPr lang="pt-BR" sz="2000" dirty="0">
                <a:latin typeface="Gotham HTF Light"/>
                <a:cs typeface="Gotham HTF Light"/>
              </a:rPr>
              <a:t>Variáveis Booleanas;</a:t>
            </a:r>
          </a:p>
          <a:p>
            <a:pPr marL="285750" indent="-28575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Ø"/>
            </a:pPr>
            <a:r>
              <a:rPr lang="pt-BR" sz="2000" dirty="0">
                <a:latin typeface="Gotham HTF Light"/>
                <a:cs typeface="Gotham HTF Light"/>
              </a:rPr>
              <a:t>Variáveis do Tipo Caractere;</a:t>
            </a:r>
          </a:p>
          <a:p>
            <a:pPr marL="285750" indent="-28575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Ø"/>
            </a:pPr>
            <a:r>
              <a:rPr lang="pt-BR" sz="2000" dirty="0">
                <a:latin typeface="Gotham HTF Light"/>
                <a:cs typeface="Gotham HTF Light"/>
              </a:rPr>
              <a:t>Tipos no </a:t>
            </a:r>
            <a:r>
              <a:rPr lang="pt-BR" sz="2000" b="1" dirty="0" err="1">
                <a:latin typeface="Gotham HTF Light"/>
                <a:cs typeface="Gotham HTF Light"/>
              </a:rPr>
              <a:t>printf</a:t>
            </a:r>
            <a:r>
              <a:rPr lang="pt-BR" sz="2000" dirty="0">
                <a:latin typeface="Gotham HTF Light"/>
                <a:cs typeface="Gotham HTF Light"/>
              </a:rPr>
              <a:t>;</a:t>
            </a:r>
          </a:p>
          <a:p>
            <a:pPr marL="285750" indent="-28575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Ø"/>
            </a:pPr>
            <a:r>
              <a:rPr lang="pt-BR" sz="2000" dirty="0">
                <a:latin typeface="Gotham HTF Light"/>
                <a:cs typeface="Gotham HTF Light"/>
              </a:rPr>
              <a:t>Exercícios;</a:t>
            </a:r>
          </a:p>
          <a:p>
            <a:pPr marL="285750" indent="-28575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Ø"/>
            </a:pPr>
            <a:r>
              <a:rPr lang="pt-BR" sz="2000" dirty="0" err="1">
                <a:latin typeface="Gotham HTF Light"/>
                <a:cs typeface="Gotham HTF Light"/>
              </a:rPr>
              <a:t>Arrays</a:t>
            </a:r>
            <a:r>
              <a:rPr lang="pt-BR" sz="2000" dirty="0">
                <a:latin typeface="Gotham HTF Light"/>
                <a:cs typeface="Gotham HTF Light"/>
              </a:rPr>
              <a:t>;</a:t>
            </a:r>
          </a:p>
          <a:p>
            <a:pPr marL="285750" indent="-28575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Ø"/>
            </a:pPr>
            <a:r>
              <a:rPr lang="pt-BR" sz="2000" dirty="0">
                <a:latin typeface="Gotham HTF Light"/>
                <a:cs typeface="Gotham HTF Light"/>
              </a:rPr>
              <a:t>Matrizes;</a:t>
            </a:r>
          </a:p>
          <a:p>
            <a:pPr marL="285750" indent="-28575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Ø"/>
            </a:pPr>
            <a:r>
              <a:rPr lang="pt-BR" sz="2000" dirty="0">
                <a:latin typeface="Gotham HTF Light"/>
                <a:cs typeface="Gotham HTF Light"/>
              </a:rPr>
              <a:t>Exercícios;</a:t>
            </a:r>
          </a:p>
          <a:p>
            <a:pPr marL="285750" indent="-28575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Ø"/>
            </a:pPr>
            <a:r>
              <a:rPr lang="pt-BR" sz="2000" dirty="0" err="1">
                <a:latin typeface="Gotham HTF Light"/>
                <a:cs typeface="Gotham HTF Light"/>
              </a:rPr>
              <a:t>Strings</a:t>
            </a:r>
            <a:r>
              <a:rPr lang="pt-BR" sz="2000" dirty="0">
                <a:latin typeface="Gotham HTF Light"/>
                <a:cs typeface="Gotham HTF Light"/>
              </a:rPr>
              <a:t>;</a:t>
            </a:r>
          </a:p>
          <a:p>
            <a:pPr marL="285750" indent="-28575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Ø"/>
            </a:pPr>
            <a:r>
              <a:rPr lang="pt-BR" sz="2000" dirty="0">
                <a:latin typeface="Gotham HTF Light"/>
                <a:cs typeface="Gotham HTF Light"/>
              </a:rPr>
              <a:t>Exercícios;</a:t>
            </a:r>
          </a:p>
          <a:p>
            <a:pPr marL="285750" indent="-28575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Ø"/>
            </a:pPr>
            <a:r>
              <a:rPr lang="pt-BR" sz="2000" dirty="0">
                <a:latin typeface="Gotham HTF Light"/>
                <a:cs typeface="Gotham HTF Light"/>
              </a:rPr>
              <a:t>Laboratório;</a:t>
            </a:r>
          </a:p>
        </p:txBody>
      </p:sp>
      <p:pic>
        <p:nvPicPr>
          <p:cNvPr id="2" name="Google Shape;82;p18">
            <a:extLst>
              <a:ext uri="{FF2B5EF4-FFF2-40B4-BE49-F238E27FC236}">
                <a16:creationId xmlns:a16="http://schemas.microsoft.com/office/drawing/2014/main" id="{3691AC1D-3573-E7EE-BE2A-EE05192401A9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2040" y="1413176"/>
            <a:ext cx="3600000" cy="360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75698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72237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Tipos de Variáveis</a:t>
            </a:r>
          </a:p>
        </p:txBody>
      </p:sp>
      <p:grpSp>
        <p:nvGrpSpPr>
          <p:cNvPr id="2" name="Group 4">
            <a:extLst>
              <a:ext uri="{FF2B5EF4-FFF2-40B4-BE49-F238E27FC236}">
                <a16:creationId xmlns:a16="http://schemas.microsoft.com/office/drawing/2014/main" id="{5FF05C91-1895-603D-8963-5974E5E41199}"/>
              </a:ext>
            </a:extLst>
          </p:cNvPr>
          <p:cNvGrpSpPr/>
          <p:nvPr/>
        </p:nvGrpSpPr>
        <p:grpSpPr>
          <a:xfrm>
            <a:off x="479037" y="3882177"/>
            <a:ext cx="8228545" cy="1016416"/>
            <a:chOff x="638716" y="4855465"/>
            <a:chExt cx="10971393" cy="1490743"/>
          </a:xfrm>
        </p:grpSpPr>
        <p:sp>
          <p:nvSpPr>
            <p:cNvPr id="4" name="Rectangle 57">
              <a:extLst>
                <a:ext uri="{FF2B5EF4-FFF2-40B4-BE49-F238E27FC236}">
                  <a16:creationId xmlns:a16="http://schemas.microsoft.com/office/drawing/2014/main" id="{97E29804-F63B-4938-28BE-DBC5FE064BA1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8424" y="4855465"/>
              <a:ext cx="10231685" cy="1490743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24000" rIns="432000" rtlCol="0" anchor="ctr">
              <a:noAutofit/>
            </a:bodyPr>
            <a:lstStyle/>
            <a:p>
              <a:pPr marL="0" indent="0">
                <a:buNone/>
              </a:pPr>
              <a:r>
                <a:rPr lang="pt-BR" sz="1900" b="1" dirty="0">
                  <a:solidFill>
                    <a:srgbClr val="ED265B"/>
                  </a:solidFill>
                  <a:latin typeface="Gotham HTF"/>
                </a:rPr>
                <a:t>Alfanumérico</a:t>
              </a:r>
              <a:r>
                <a:rPr lang="pt-BR" sz="1900" b="1" dirty="0">
                  <a:solidFill>
                    <a:schemeClr val="tx1"/>
                  </a:solidFill>
                  <a:latin typeface="Gotham HTF"/>
                </a:rPr>
                <a:t>: </a:t>
              </a:r>
              <a:r>
                <a:rPr lang="pt-BR" sz="1900" dirty="0">
                  <a:solidFill>
                    <a:schemeClr val="tx1"/>
                  </a:solidFill>
                  <a:latin typeface="Gotham HTF"/>
                </a:rPr>
                <a:t>combinação de números e letras, podendo conter só letras ou só números, mas não pode executar operações matemáticas;</a:t>
              </a:r>
            </a:p>
          </p:txBody>
        </p:sp>
        <p:sp>
          <p:nvSpPr>
            <p:cNvPr id="5" name="Pentagon 33">
              <a:extLst>
                <a:ext uri="{FF2B5EF4-FFF2-40B4-BE49-F238E27FC236}">
                  <a16:creationId xmlns:a16="http://schemas.microsoft.com/office/drawing/2014/main" id="{786FF96D-85EB-91C3-B0B5-1C91810E7CDA}"/>
                </a:ext>
              </a:extLst>
            </p:cNvPr>
            <p:cNvSpPr/>
            <p:nvPr/>
          </p:nvSpPr>
          <p:spPr bwMode="auto">
            <a:xfrm>
              <a:off x="638716" y="4864959"/>
              <a:ext cx="1046053" cy="1481247"/>
            </a:xfrm>
            <a:prstGeom prst="homePlate">
              <a:avLst>
                <a:gd name="adj" fmla="val 27321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pt-BR" sz="1900" b="1" kern="0" dirty="0">
                <a:solidFill>
                  <a:schemeClr val="tx1"/>
                </a:solidFill>
                <a:latin typeface="Gotham HTF"/>
              </a:endParaRPr>
            </a:p>
          </p:txBody>
        </p:sp>
      </p:grpSp>
      <p:grpSp>
        <p:nvGrpSpPr>
          <p:cNvPr id="16" name="Group 3">
            <a:extLst>
              <a:ext uri="{FF2B5EF4-FFF2-40B4-BE49-F238E27FC236}">
                <a16:creationId xmlns:a16="http://schemas.microsoft.com/office/drawing/2014/main" id="{2F700703-932F-5FF1-CC64-919CF8707563}"/>
              </a:ext>
            </a:extLst>
          </p:cNvPr>
          <p:cNvGrpSpPr/>
          <p:nvPr/>
        </p:nvGrpSpPr>
        <p:grpSpPr>
          <a:xfrm>
            <a:off x="479036" y="2651549"/>
            <a:ext cx="8228546" cy="1018294"/>
            <a:chOff x="638714" y="3080502"/>
            <a:chExt cx="10971395" cy="1493498"/>
          </a:xfrm>
        </p:grpSpPr>
        <p:sp>
          <p:nvSpPr>
            <p:cNvPr id="17" name="Rectangle 66">
              <a:extLst>
                <a:ext uri="{FF2B5EF4-FFF2-40B4-BE49-F238E27FC236}">
                  <a16:creationId xmlns:a16="http://schemas.microsoft.com/office/drawing/2014/main" id="{642AA589-C790-7BA3-C1D6-08E8FD42DB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8424" y="3083257"/>
              <a:ext cx="10231685" cy="1490743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24000" rIns="432000" rtlCol="0" anchor="ctr">
              <a:noAutofit/>
            </a:bodyPr>
            <a:lstStyle/>
            <a:p>
              <a:pPr marL="0" indent="0">
                <a:buNone/>
              </a:pPr>
              <a:r>
                <a:rPr lang="pt-BR" sz="1900" b="1" dirty="0">
                  <a:solidFill>
                    <a:srgbClr val="ED265B"/>
                  </a:solidFill>
                  <a:latin typeface="Gotham HTF"/>
                </a:rPr>
                <a:t>Caracteres</a:t>
              </a:r>
              <a:r>
                <a:rPr lang="pt-BR" sz="1900" dirty="0">
                  <a:solidFill>
                    <a:schemeClr val="tx1"/>
                  </a:solidFill>
                  <a:latin typeface="Gotham HTF"/>
                </a:rPr>
                <a:t> (char): Símbolos que não contém números, como nomes;</a:t>
              </a:r>
            </a:p>
            <a:p>
              <a:pPr marL="0" indent="0">
                <a:buNone/>
              </a:pPr>
              <a:r>
                <a:rPr lang="pt-BR" sz="1900" b="1" dirty="0">
                  <a:solidFill>
                    <a:schemeClr val="tx1"/>
                  </a:solidFill>
                  <a:latin typeface="Gotham HTF"/>
                </a:rPr>
                <a:t>Exemplo ‘a’, ‘b’, ‘$’</a:t>
              </a:r>
            </a:p>
          </p:txBody>
        </p:sp>
        <p:sp>
          <p:nvSpPr>
            <p:cNvPr id="18" name="Pentagon 19">
              <a:extLst>
                <a:ext uri="{FF2B5EF4-FFF2-40B4-BE49-F238E27FC236}">
                  <a16:creationId xmlns:a16="http://schemas.microsoft.com/office/drawing/2014/main" id="{5C23D565-4EF5-48C6-CFDC-A6B931216A55}"/>
                </a:ext>
              </a:extLst>
            </p:cNvPr>
            <p:cNvSpPr/>
            <p:nvPr/>
          </p:nvSpPr>
          <p:spPr bwMode="auto">
            <a:xfrm>
              <a:off x="638714" y="3080502"/>
              <a:ext cx="1088601" cy="1493498"/>
            </a:xfrm>
            <a:prstGeom prst="homePlate">
              <a:avLst>
                <a:gd name="adj" fmla="val 2732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pt-BR" sz="1900" b="1" kern="0" dirty="0">
                <a:solidFill>
                  <a:schemeClr val="tx1"/>
                </a:solidFill>
                <a:latin typeface="Gotham HTF"/>
              </a:endParaRPr>
            </a:p>
          </p:txBody>
        </p:sp>
      </p:grpSp>
      <p:grpSp>
        <p:nvGrpSpPr>
          <p:cNvPr id="19" name="Group 2">
            <a:extLst>
              <a:ext uri="{FF2B5EF4-FFF2-40B4-BE49-F238E27FC236}">
                <a16:creationId xmlns:a16="http://schemas.microsoft.com/office/drawing/2014/main" id="{EB425EA3-3C6E-8084-9D4C-406929ECE762}"/>
              </a:ext>
            </a:extLst>
          </p:cNvPr>
          <p:cNvGrpSpPr/>
          <p:nvPr/>
        </p:nvGrpSpPr>
        <p:grpSpPr>
          <a:xfrm>
            <a:off x="479036" y="1412776"/>
            <a:ext cx="8228546" cy="1025961"/>
            <a:chOff x="638714" y="1308295"/>
            <a:chExt cx="10971395" cy="1504743"/>
          </a:xfrm>
        </p:grpSpPr>
        <p:sp>
          <p:nvSpPr>
            <p:cNvPr id="20" name="Rectangle 78">
              <a:extLst>
                <a:ext uri="{FF2B5EF4-FFF2-40B4-BE49-F238E27FC236}">
                  <a16:creationId xmlns:a16="http://schemas.microsoft.com/office/drawing/2014/main" id="{0A6DEECB-32AB-1490-C86E-90A176B83E0E}"/>
                </a:ext>
              </a:extLst>
            </p:cNvPr>
            <p:cNvSpPr/>
            <p:nvPr/>
          </p:nvSpPr>
          <p:spPr bwMode="auto">
            <a:xfrm>
              <a:off x="1378424" y="1308295"/>
              <a:ext cx="10231685" cy="1490743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24000" tIns="0" rIns="0" bIns="0" rtlCol="0" anchor="ctr"/>
            <a:lstStyle/>
            <a:p>
              <a:pPr marL="0" indent="0">
                <a:buNone/>
              </a:pPr>
              <a:r>
                <a:rPr lang="pt-BR" sz="1900" b="1" dirty="0">
                  <a:solidFill>
                    <a:srgbClr val="ED265B"/>
                  </a:solidFill>
                  <a:latin typeface="Gotham HTF"/>
                </a:rPr>
                <a:t>Numérico</a:t>
              </a:r>
              <a:r>
                <a:rPr lang="pt-BR" sz="1900" b="1" dirty="0">
                  <a:solidFill>
                    <a:schemeClr val="tx1"/>
                  </a:solidFill>
                  <a:latin typeface="Gotham HTF"/>
                </a:rPr>
                <a:t>: </a:t>
              </a:r>
              <a:r>
                <a:rPr lang="pt-BR" sz="1900" dirty="0">
                  <a:solidFill>
                    <a:schemeClr val="tx1"/>
                  </a:solidFill>
                  <a:latin typeface="Gotham HTF"/>
                </a:rPr>
                <a:t>Inteiros (</a:t>
              </a:r>
              <a:r>
                <a:rPr lang="pt-BR" sz="1900" dirty="0" err="1">
                  <a:solidFill>
                    <a:schemeClr val="tx1"/>
                  </a:solidFill>
                  <a:latin typeface="Gotham HTF"/>
                </a:rPr>
                <a:t>int</a:t>
              </a:r>
              <a:r>
                <a:rPr lang="pt-BR" sz="1900" dirty="0">
                  <a:solidFill>
                    <a:schemeClr val="tx1"/>
                  </a:solidFill>
                  <a:latin typeface="Gotham HTF"/>
                </a:rPr>
                <a:t>) ou reais (</a:t>
              </a:r>
              <a:r>
                <a:rPr lang="pt-BR" sz="1900" dirty="0" err="1">
                  <a:solidFill>
                    <a:schemeClr val="tx1"/>
                  </a:solidFill>
                  <a:latin typeface="Gotham HTF"/>
                </a:rPr>
                <a:t>float</a:t>
              </a:r>
              <a:r>
                <a:rPr lang="pt-BR" sz="1900" dirty="0">
                  <a:solidFill>
                    <a:schemeClr val="tx1"/>
                  </a:solidFill>
                  <a:latin typeface="Gotham HTF"/>
                </a:rPr>
                <a:t>), podendo ser usado para cálculos matemáticos;</a:t>
              </a:r>
            </a:p>
            <a:p>
              <a:pPr marL="0" indent="0">
                <a:buNone/>
              </a:pPr>
              <a:r>
                <a:rPr lang="pt-BR" sz="1900" b="1" dirty="0">
                  <a:solidFill>
                    <a:schemeClr val="tx1"/>
                  </a:solidFill>
                  <a:latin typeface="Gotham HTF"/>
                </a:rPr>
                <a:t>Exemplo: 1, 0, 3.14</a:t>
              </a:r>
            </a:p>
          </p:txBody>
        </p:sp>
        <p:sp>
          <p:nvSpPr>
            <p:cNvPr id="21" name="Pentagon 26">
              <a:extLst>
                <a:ext uri="{FF2B5EF4-FFF2-40B4-BE49-F238E27FC236}">
                  <a16:creationId xmlns:a16="http://schemas.microsoft.com/office/drawing/2014/main" id="{5270BF69-17C1-4EF6-9BB2-076F7115430B}"/>
                </a:ext>
              </a:extLst>
            </p:cNvPr>
            <p:cNvSpPr/>
            <p:nvPr/>
          </p:nvSpPr>
          <p:spPr bwMode="auto">
            <a:xfrm>
              <a:off x="638714" y="1308295"/>
              <a:ext cx="1075482" cy="1504743"/>
            </a:xfrm>
            <a:prstGeom prst="homePlate">
              <a:avLst>
                <a:gd name="adj" fmla="val 27321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pt-BR" sz="1900" b="1" kern="0" dirty="0">
                <a:solidFill>
                  <a:schemeClr val="tx1"/>
                </a:solidFill>
                <a:latin typeface="Gotham HTF"/>
              </a:endParaRPr>
            </a:p>
          </p:txBody>
        </p:sp>
      </p:grpSp>
      <p:grpSp>
        <p:nvGrpSpPr>
          <p:cNvPr id="72" name="Group 4">
            <a:extLst>
              <a:ext uri="{FF2B5EF4-FFF2-40B4-BE49-F238E27FC236}">
                <a16:creationId xmlns:a16="http://schemas.microsoft.com/office/drawing/2014/main" id="{1CEC51FD-5B7F-3FD4-2044-FCF9F1ACBBFD}"/>
              </a:ext>
            </a:extLst>
          </p:cNvPr>
          <p:cNvGrpSpPr/>
          <p:nvPr/>
        </p:nvGrpSpPr>
        <p:grpSpPr>
          <a:xfrm>
            <a:off x="467544" y="5076880"/>
            <a:ext cx="8228545" cy="1016416"/>
            <a:chOff x="638716" y="4855465"/>
            <a:chExt cx="10971393" cy="1490743"/>
          </a:xfrm>
        </p:grpSpPr>
        <p:sp>
          <p:nvSpPr>
            <p:cNvPr id="73" name="Rectangle 57">
              <a:extLst>
                <a:ext uri="{FF2B5EF4-FFF2-40B4-BE49-F238E27FC236}">
                  <a16:creationId xmlns:a16="http://schemas.microsoft.com/office/drawing/2014/main" id="{7F47B9E3-DD0A-04B6-6B3F-C70E2330E9F0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8424" y="4855465"/>
              <a:ext cx="10231685" cy="1490743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24000" rIns="432000" rtlCol="0" anchor="ctr">
              <a:noAutofit/>
            </a:bodyPr>
            <a:lstStyle/>
            <a:p>
              <a:pPr marL="0" indent="0">
                <a:buNone/>
              </a:pPr>
              <a:r>
                <a:rPr lang="pt-BR" sz="1900" b="1" dirty="0">
                  <a:solidFill>
                    <a:srgbClr val="ED265B"/>
                  </a:solidFill>
                  <a:latin typeface="Gotham HTF"/>
                </a:rPr>
                <a:t>Lógica / booleana</a:t>
              </a:r>
              <a:r>
                <a:rPr lang="pt-BR" sz="1900" b="1" dirty="0">
                  <a:solidFill>
                    <a:schemeClr val="tx1"/>
                  </a:solidFill>
                  <a:latin typeface="Gotham HTF"/>
                </a:rPr>
                <a:t>: </a:t>
              </a:r>
              <a:r>
                <a:rPr lang="pt-BR" sz="1900" dirty="0">
                  <a:solidFill>
                    <a:schemeClr val="tx1"/>
                  </a:solidFill>
                  <a:latin typeface="Gotham HTF"/>
                </a:rPr>
                <a:t>Verdadeiro ou falso;</a:t>
              </a:r>
            </a:p>
            <a:p>
              <a:pPr marL="0" indent="0">
                <a:buNone/>
              </a:pPr>
              <a:r>
                <a:rPr lang="pt-BR" sz="1900" b="1" dirty="0">
                  <a:solidFill>
                    <a:schemeClr val="tx1"/>
                  </a:solidFill>
                  <a:latin typeface="Gotham HTF"/>
                </a:rPr>
                <a:t>Exemplo: “</a:t>
              </a:r>
              <a:r>
                <a:rPr lang="pt-BR" sz="1900" b="1" dirty="0" err="1">
                  <a:solidFill>
                    <a:schemeClr val="tx1"/>
                  </a:solidFill>
                  <a:latin typeface="Gotham HTF"/>
                </a:rPr>
                <a:t>true</a:t>
              </a:r>
              <a:r>
                <a:rPr lang="pt-BR" sz="1900" b="1" dirty="0">
                  <a:solidFill>
                    <a:schemeClr val="tx1"/>
                  </a:solidFill>
                  <a:latin typeface="Gotham HTF"/>
                </a:rPr>
                <a:t>”, “false,” “TRUE”, “FALSE”.</a:t>
              </a:r>
            </a:p>
            <a:p>
              <a:pPr marL="0" indent="0">
                <a:buNone/>
              </a:pPr>
              <a:r>
                <a:rPr lang="pt-BR" sz="1900" b="1" dirty="0" err="1">
                  <a:solidFill>
                    <a:schemeClr val="tx1"/>
                  </a:solidFill>
                  <a:latin typeface="Gotham HTF"/>
                </a:rPr>
                <a:t>Obs</a:t>
              </a:r>
              <a:r>
                <a:rPr lang="pt-BR" sz="1900" b="1" dirty="0">
                  <a:solidFill>
                    <a:schemeClr val="tx1"/>
                  </a:solidFill>
                  <a:latin typeface="Gotham HTF"/>
                </a:rPr>
                <a:t>:</a:t>
              </a:r>
              <a:r>
                <a:rPr lang="pt-BR" sz="1900" dirty="0">
                  <a:solidFill>
                    <a:schemeClr val="tx1"/>
                  </a:solidFill>
                  <a:latin typeface="Gotham HTF"/>
                </a:rPr>
                <a:t> Algumas linguagens atribuem falso ao valor 0 e verdadeiro a qualquer outro valor diferente de 0</a:t>
              </a:r>
            </a:p>
          </p:txBody>
        </p:sp>
        <p:sp>
          <p:nvSpPr>
            <p:cNvPr id="74" name="Pentagon 33">
              <a:extLst>
                <a:ext uri="{FF2B5EF4-FFF2-40B4-BE49-F238E27FC236}">
                  <a16:creationId xmlns:a16="http://schemas.microsoft.com/office/drawing/2014/main" id="{B2C4946B-026B-2D0A-9602-6E796015A2EF}"/>
                </a:ext>
              </a:extLst>
            </p:cNvPr>
            <p:cNvSpPr/>
            <p:nvPr/>
          </p:nvSpPr>
          <p:spPr bwMode="auto">
            <a:xfrm>
              <a:off x="638716" y="4864959"/>
              <a:ext cx="1046053" cy="1481247"/>
            </a:xfrm>
            <a:prstGeom prst="homePlate">
              <a:avLst>
                <a:gd name="adj" fmla="val 27321"/>
              </a:avLst>
            </a:prstGeom>
            <a:solidFill>
              <a:srgbClr val="ED14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pt-BR" sz="1900" b="1" kern="0" dirty="0">
                <a:solidFill>
                  <a:schemeClr val="tx1"/>
                </a:solidFill>
                <a:latin typeface="Gotham HTF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55543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72237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Variáveis Numéricas</a:t>
            </a:r>
          </a:p>
        </p:txBody>
      </p:sp>
      <p:grpSp>
        <p:nvGrpSpPr>
          <p:cNvPr id="19" name="Group 2">
            <a:extLst>
              <a:ext uri="{FF2B5EF4-FFF2-40B4-BE49-F238E27FC236}">
                <a16:creationId xmlns:a16="http://schemas.microsoft.com/office/drawing/2014/main" id="{EB425EA3-3C6E-8084-9D4C-406929ECE762}"/>
              </a:ext>
            </a:extLst>
          </p:cNvPr>
          <p:cNvGrpSpPr/>
          <p:nvPr/>
        </p:nvGrpSpPr>
        <p:grpSpPr>
          <a:xfrm>
            <a:off x="479036" y="908720"/>
            <a:ext cx="8228546" cy="1025961"/>
            <a:chOff x="638714" y="1308295"/>
            <a:chExt cx="10971395" cy="1504743"/>
          </a:xfrm>
        </p:grpSpPr>
        <p:sp>
          <p:nvSpPr>
            <p:cNvPr id="20" name="Rectangle 78">
              <a:extLst>
                <a:ext uri="{FF2B5EF4-FFF2-40B4-BE49-F238E27FC236}">
                  <a16:creationId xmlns:a16="http://schemas.microsoft.com/office/drawing/2014/main" id="{0A6DEECB-32AB-1490-C86E-90A176B83E0E}"/>
                </a:ext>
              </a:extLst>
            </p:cNvPr>
            <p:cNvSpPr/>
            <p:nvPr/>
          </p:nvSpPr>
          <p:spPr bwMode="auto">
            <a:xfrm>
              <a:off x="1378424" y="1308295"/>
              <a:ext cx="10231685" cy="1490743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24000" tIns="0" rIns="0" bIns="0" rtlCol="0" anchor="ctr"/>
            <a:lstStyle/>
            <a:p>
              <a:pPr marL="0" indent="0">
                <a:buNone/>
              </a:pPr>
              <a:r>
                <a:rPr lang="pt-BR" sz="1900" b="1" dirty="0">
                  <a:solidFill>
                    <a:srgbClr val="ED265B"/>
                  </a:solidFill>
                  <a:latin typeface="Gotham HTF"/>
                </a:rPr>
                <a:t>Numérico</a:t>
              </a:r>
              <a:r>
                <a:rPr lang="pt-BR" sz="1900" b="1" dirty="0">
                  <a:solidFill>
                    <a:schemeClr val="tx1"/>
                  </a:solidFill>
                  <a:latin typeface="Gotham HTF"/>
                </a:rPr>
                <a:t>: </a:t>
              </a:r>
              <a:r>
                <a:rPr lang="pt-BR" sz="1900" dirty="0">
                  <a:solidFill>
                    <a:schemeClr val="tx1"/>
                  </a:solidFill>
                  <a:latin typeface="Gotham HTF"/>
                </a:rPr>
                <a:t>Inteiros (</a:t>
              </a:r>
              <a:r>
                <a:rPr lang="pt-BR" sz="1900" dirty="0" err="1">
                  <a:solidFill>
                    <a:schemeClr val="tx1"/>
                  </a:solidFill>
                  <a:latin typeface="Gotham HTF"/>
                </a:rPr>
                <a:t>int</a:t>
              </a:r>
              <a:r>
                <a:rPr lang="pt-BR" sz="1900" dirty="0">
                  <a:solidFill>
                    <a:schemeClr val="tx1"/>
                  </a:solidFill>
                  <a:latin typeface="Gotham HTF"/>
                </a:rPr>
                <a:t>) ou reais (</a:t>
              </a:r>
              <a:r>
                <a:rPr lang="pt-BR" sz="1900" dirty="0" err="1">
                  <a:solidFill>
                    <a:schemeClr val="tx1"/>
                  </a:solidFill>
                  <a:latin typeface="Gotham HTF"/>
                </a:rPr>
                <a:t>float</a:t>
              </a:r>
              <a:r>
                <a:rPr lang="pt-BR" sz="1900" dirty="0">
                  <a:solidFill>
                    <a:schemeClr val="tx1"/>
                  </a:solidFill>
                  <a:latin typeface="Gotham HTF"/>
                </a:rPr>
                <a:t>), podendo ser usado para cálculos matemáticos;</a:t>
              </a:r>
            </a:p>
            <a:p>
              <a:pPr marL="0" indent="0">
                <a:buNone/>
              </a:pPr>
              <a:r>
                <a:rPr lang="pt-BR" sz="1900" b="1" dirty="0">
                  <a:solidFill>
                    <a:schemeClr val="tx1"/>
                  </a:solidFill>
                  <a:latin typeface="Gotham HTF"/>
                </a:rPr>
                <a:t>Exemplo: 1, 0, 3.14</a:t>
              </a:r>
            </a:p>
          </p:txBody>
        </p:sp>
        <p:sp>
          <p:nvSpPr>
            <p:cNvPr id="21" name="Pentagon 26">
              <a:extLst>
                <a:ext uri="{FF2B5EF4-FFF2-40B4-BE49-F238E27FC236}">
                  <a16:creationId xmlns:a16="http://schemas.microsoft.com/office/drawing/2014/main" id="{5270BF69-17C1-4EF6-9BB2-076F7115430B}"/>
                </a:ext>
              </a:extLst>
            </p:cNvPr>
            <p:cNvSpPr/>
            <p:nvPr/>
          </p:nvSpPr>
          <p:spPr bwMode="auto">
            <a:xfrm>
              <a:off x="638714" y="1308295"/>
              <a:ext cx="1075482" cy="1504743"/>
            </a:xfrm>
            <a:prstGeom prst="homePlate">
              <a:avLst>
                <a:gd name="adj" fmla="val 27321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pt-BR" sz="1900" b="1" kern="0" dirty="0">
                <a:solidFill>
                  <a:schemeClr val="tx1"/>
                </a:solidFill>
                <a:latin typeface="Gotham HTF"/>
              </a:endParaRPr>
            </a:p>
          </p:txBody>
        </p:sp>
      </p:grpSp>
      <p:graphicFrame>
        <p:nvGraphicFramePr>
          <p:cNvPr id="66" name="Tabela 65">
            <a:extLst>
              <a:ext uri="{FF2B5EF4-FFF2-40B4-BE49-F238E27FC236}">
                <a16:creationId xmlns:a16="http://schemas.microsoft.com/office/drawing/2014/main" id="{2649A180-7E96-F5CA-659A-34672DDDAA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6859399"/>
              </p:ext>
            </p:extLst>
          </p:nvPr>
        </p:nvGraphicFramePr>
        <p:xfrm>
          <a:off x="479036" y="2239104"/>
          <a:ext cx="8228545" cy="39624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0704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650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93036">
                  <a:extLst>
                    <a:ext uri="{9D8B030D-6E8A-4147-A177-3AD203B41FA5}">
                      <a16:colId xmlns:a16="http://schemas.microsoft.com/office/drawing/2014/main" val="1199742006"/>
                    </a:ext>
                  </a:extLst>
                </a:gridCol>
              </a:tblGrid>
              <a:tr h="383218">
                <a:tc>
                  <a:txBody>
                    <a:bodyPr/>
                    <a:lstStyle/>
                    <a:p>
                      <a:pPr algn="ctr"/>
                      <a:r>
                        <a:rPr lang="pt-BR" sz="2000" dirty="0">
                          <a:latin typeface="Gotham HTF"/>
                        </a:rPr>
                        <a:t>Tipo</a:t>
                      </a:r>
                    </a:p>
                  </a:txBody>
                  <a:tcPr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>
                          <a:latin typeface="Gotham HTF"/>
                        </a:rPr>
                        <a:t>Tamanho</a:t>
                      </a:r>
                    </a:p>
                  </a:txBody>
                  <a:tcPr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>
                          <a:latin typeface="Gotham HTF"/>
                        </a:rPr>
                        <a:t>Intervalo</a:t>
                      </a:r>
                    </a:p>
                  </a:txBody>
                  <a:tcPr>
                    <a:solidFill>
                      <a:srgbClr val="ED2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3218">
                <a:tc>
                  <a:txBody>
                    <a:bodyPr/>
                    <a:lstStyle/>
                    <a:p>
                      <a:pPr algn="ctr"/>
                      <a:r>
                        <a:rPr lang="pt-BR" sz="2000" b="1" dirty="0" err="1">
                          <a:solidFill>
                            <a:srgbClr val="ED265B"/>
                          </a:solidFill>
                          <a:latin typeface="Gotham HTF"/>
                        </a:rPr>
                        <a:t>Void</a:t>
                      </a:r>
                      <a:endParaRPr lang="pt-BR" sz="2000" b="1" dirty="0">
                        <a:solidFill>
                          <a:srgbClr val="ED265B"/>
                        </a:solidFill>
                        <a:latin typeface="Gotham HTF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>
                          <a:latin typeface="Gotham HTF"/>
                        </a:rPr>
                        <a:t>0 Bytes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>
                          <a:latin typeface="Gotham HTF"/>
                        </a:rPr>
                        <a:t>Nulo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8724658"/>
                  </a:ext>
                </a:extLst>
              </a:tr>
              <a:tr h="383218">
                <a:tc>
                  <a:txBody>
                    <a:bodyPr/>
                    <a:lstStyle/>
                    <a:p>
                      <a:pPr algn="ctr"/>
                      <a:r>
                        <a:rPr lang="pt-BR" sz="2000" b="1" dirty="0">
                          <a:solidFill>
                            <a:srgbClr val="ED265B"/>
                          </a:solidFill>
                          <a:latin typeface="Gotham HTF"/>
                        </a:rPr>
                        <a:t>Char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>
                          <a:latin typeface="Gotham HTF"/>
                        </a:rPr>
                        <a:t>1 byte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>
                          <a:latin typeface="Gotham HTF"/>
                        </a:rPr>
                        <a:t>-128 a 127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3218">
                <a:tc>
                  <a:txBody>
                    <a:bodyPr/>
                    <a:lstStyle/>
                    <a:p>
                      <a:pPr algn="ctr"/>
                      <a:r>
                        <a:rPr lang="pt-BR" sz="2000" b="1" dirty="0" err="1">
                          <a:solidFill>
                            <a:srgbClr val="ED265B"/>
                          </a:solidFill>
                          <a:latin typeface="Gotham HTF"/>
                        </a:rPr>
                        <a:t>Unsigned</a:t>
                      </a:r>
                      <a:r>
                        <a:rPr lang="pt-BR" sz="2000" b="1" dirty="0">
                          <a:solidFill>
                            <a:srgbClr val="ED265B"/>
                          </a:solidFill>
                          <a:latin typeface="Gotham HTF"/>
                        </a:rPr>
                        <a:t> Char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>
                          <a:latin typeface="Gotham HTF"/>
                        </a:rPr>
                        <a:t>1 byte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>
                          <a:latin typeface="Gotham HTF"/>
                        </a:rPr>
                        <a:t>0 a 255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3218">
                <a:tc>
                  <a:txBody>
                    <a:bodyPr/>
                    <a:lstStyle/>
                    <a:p>
                      <a:pPr algn="ctr"/>
                      <a:r>
                        <a:rPr lang="pt-BR" sz="2000" b="1" dirty="0" err="1">
                          <a:solidFill>
                            <a:srgbClr val="ED265B"/>
                          </a:solidFill>
                          <a:latin typeface="Gotham HTF"/>
                        </a:rPr>
                        <a:t>Int</a:t>
                      </a:r>
                      <a:r>
                        <a:rPr lang="pt-BR" sz="2000" b="1" dirty="0">
                          <a:solidFill>
                            <a:srgbClr val="ED265B"/>
                          </a:solidFill>
                          <a:latin typeface="Gotham HTF"/>
                        </a:rPr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>
                          <a:latin typeface="Gotham HTF"/>
                        </a:rPr>
                        <a:t>2 bytes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>
                          <a:latin typeface="Gotham HTF"/>
                        </a:rPr>
                        <a:t>-32.768 a 32.767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8001561"/>
                  </a:ext>
                </a:extLst>
              </a:tr>
              <a:tr h="383218">
                <a:tc>
                  <a:txBody>
                    <a:bodyPr/>
                    <a:lstStyle/>
                    <a:p>
                      <a:pPr algn="ctr"/>
                      <a:r>
                        <a:rPr lang="pt-BR" sz="2000" b="1" dirty="0" err="1">
                          <a:solidFill>
                            <a:srgbClr val="ED265B"/>
                          </a:solidFill>
                          <a:latin typeface="Gotham HTF"/>
                        </a:rPr>
                        <a:t>Unsigned</a:t>
                      </a:r>
                      <a:r>
                        <a:rPr lang="pt-BR" sz="2000" b="1" dirty="0">
                          <a:solidFill>
                            <a:srgbClr val="ED265B"/>
                          </a:solidFill>
                          <a:latin typeface="Gotham HTF"/>
                        </a:rPr>
                        <a:t> </a:t>
                      </a:r>
                      <a:r>
                        <a:rPr lang="pt-BR" sz="2000" b="1" dirty="0" err="1">
                          <a:solidFill>
                            <a:srgbClr val="ED265B"/>
                          </a:solidFill>
                          <a:latin typeface="Gotham HTF"/>
                        </a:rPr>
                        <a:t>Int</a:t>
                      </a:r>
                      <a:endParaRPr lang="pt-BR" sz="2000" b="1" dirty="0">
                        <a:solidFill>
                          <a:srgbClr val="ED265B"/>
                        </a:solidFill>
                        <a:latin typeface="Gotham HTF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>
                          <a:latin typeface="Gotham HTF"/>
                        </a:rPr>
                        <a:t>2 bytes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>
                          <a:latin typeface="Gotham HTF"/>
                        </a:rPr>
                        <a:t>0 a 65.535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7157629"/>
                  </a:ext>
                </a:extLst>
              </a:tr>
              <a:tr h="383218">
                <a:tc>
                  <a:txBody>
                    <a:bodyPr/>
                    <a:lstStyle/>
                    <a:p>
                      <a:pPr algn="ctr"/>
                      <a:r>
                        <a:rPr lang="pt-BR" sz="2000" b="1" dirty="0" err="1">
                          <a:solidFill>
                            <a:srgbClr val="ED265B"/>
                          </a:solidFill>
                          <a:latin typeface="Gotham HTF"/>
                        </a:rPr>
                        <a:t>Long</a:t>
                      </a:r>
                      <a:endParaRPr lang="pt-BR" sz="2000" b="1" dirty="0">
                        <a:solidFill>
                          <a:srgbClr val="ED265B"/>
                        </a:solidFill>
                        <a:latin typeface="Gotham HTF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>
                          <a:latin typeface="Gotham HTF"/>
                        </a:rPr>
                        <a:t>4 bytes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>
                          <a:latin typeface="Gotham HTF"/>
                        </a:rPr>
                        <a:t>-2.147.483.648 a 2.147.483.647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6850111"/>
                  </a:ext>
                </a:extLst>
              </a:tr>
              <a:tr h="383218">
                <a:tc>
                  <a:txBody>
                    <a:bodyPr/>
                    <a:lstStyle/>
                    <a:p>
                      <a:pPr algn="ctr"/>
                      <a:r>
                        <a:rPr lang="pt-BR" sz="2000" b="1" dirty="0" err="1">
                          <a:solidFill>
                            <a:srgbClr val="ED265B"/>
                          </a:solidFill>
                          <a:latin typeface="Gotham HTF"/>
                        </a:rPr>
                        <a:t>Unsigned</a:t>
                      </a:r>
                      <a:r>
                        <a:rPr lang="pt-BR" sz="2000" b="1" dirty="0">
                          <a:solidFill>
                            <a:srgbClr val="ED265B"/>
                          </a:solidFill>
                          <a:latin typeface="Gotham HTF"/>
                        </a:rPr>
                        <a:t> </a:t>
                      </a:r>
                      <a:r>
                        <a:rPr lang="pt-BR" sz="2000" b="1" dirty="0" err="1">
                          <a:solidFill>
                            <a:srgbClr val="ED265B"/>
                          </a:solidFill>
                          <a:latin typeface="Gotham HTF"/>
                        </a:rPr>
                        <a:t>Long</a:t>
                      </a:r>
                      <a:endParaRPr lang="pt-BR" sz="2000" b="1" dirty="0">
                        <a:solidFill>
                          <a:srgbClr val="ED265B"/>
                        </a:solidFill>
                        <a:latin typeface="Gotham HTF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>
                          <a:latin typeface="Gotham HTF"/>
                        </a:rPr>
                        <a:t>4 bytes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>
                          <a:latin typeface="Gotham HTF"/>
                        </a:rPr>
                        <a:t>0 a 4.294.967.295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4374875"/>
                  </a:ext>
                </a:extLst>
              </a:tr>
              <a:tr h="383218">
                <a:tc>
                  <a:txBody>
                    <a:bodyPr/>
                    <a:lstStyle/>
                    <a:p>
                      <a:pPr algn="ctr"/>
                      <a:r>
                        <a:rPr lang="pt-BR" sz="2000" b="1" dirty="0" err="1">
                          <a:solidFill>
                            <a:srgbClr val="ED265B"/>
                          </a:solidFill>
                          <a:latin typeface="Gotham HTF"/>
                        </a:rPr>
                        <a:t>Float</a:t>
                      </a:r>
                      <a:endParaRPr lang="pt-BR" sz="2000" b="1" dirty="0">
                        <a:solidFill>
                          <a:srgbClr val="ED265B"/>
                        </a:solidFill>
                        <a:latin typeface="Gotham HTF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>
                          <a:latin typeface="Gotham HTF"/>
                        </a:rPr>
                        <a:t>4 bytes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>
                          <a:latin typeface="Gotham HTF"/>
                        </a:rPr>
                        <a:t>3,4 x 10</a:t>
                      </a:r>
                      <a:r>
                        <a:rPr lang="pt-BR" sz="2000" baseline="30000" dirty="0">
                          <a:latin typeface="Gotham HTF"/>
                        </a:rPr>
                        <a:t>-38</a:t>
                      </a:r>
                      <a:r>
                        <a:rPr lang="pt-BR" sz="2000" dirty="0">
                          <a:latin typeface="Gotham HTF"/>
                        </a:rPr>
                        <a:t> a 3,4 x 10</a:t>
                      </a:r>
                      <a:r>
                        <a:rPr lang="pt-BR" sz="2000" baseline="30000" dirty="0">
                          <a:latin typeface="Gotham HTF"/>
                        </a:rPr>
                        <a:t>38</a:t>
                      </a:r>
                      <a:r>
                        <a:rPr lang="pt-BR" sz="2000" dirty="0">
                          <a:latin typeface="Gotham HTF"/>
                        </a:rPr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7634959"/>
                  </a:ext>
                </a:extLst>
              </a:tr>
              <a:tr h="383218">
                <a:tc>
                  <a:txBody>
                    <a:bodyPr/>
                    <a:lstStyle/>
                    <a:p>
                      <a:pPr algn="ctr"/>
                      <a:r>
                        <a:rPr lang="pt-BR" sz="2000" b="1" dirty="0">
                          <a:solidFill>
                            <a:srgbClr val="ED265B"/>
                          </a:solidFill>
                          <a:latin typeface="Gotham HTF"/>
                        </a:rPr>
                        <a:t>Double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>
                          <a:latin typeface="Gotham HTF"/>
                        </a:rPr>
                        <a:t>8 bytes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000" dirty="0">
                          <a:latin typeface="Gotham HTF"/>
                        </a:rPr>
                        <a:t>1,7 x 10</a:t>
                      </a:r>
                      <a:r>
                        <a:rPr lang="pt-BR" sz="2000" baseline="30000" dirty="0">
                          <a:latin typeface="Gotham HTF"/>
                        </a:rPr>
                        <a:t>-308</a:t>
                      </a:r>
                      <a:r>
                        <a:rPr lang="pt-BR" sz="2000" dirty="0">
                          <a:latin typeface="Gotham HTF"/>
                        </a:rPr>
                        <a:t> a 1,7 x 10</a:t>
                      </a:r>
                      <a:r>
                        <a:rPr lang="pt-BR" sz="2000" baseline="30000" dirty="0">
                          <a:latin typeface="Gotham HTF"/>
                        </a:rPr>
                        <a:t>308</a:t>
                      </a:r>
                      <a:r>
                        <a:rPr lang="pt-BR" sz="2000" dirty="0">
                          <a:latin typeface="Gotham HTF"/>
                        </a:rPr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89926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0808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Variáveis Numéricas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66618B6F-0005-888B-5EFA-21578FB35B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051"/>
          <a:stretch/>
        </p:blipFill>
        <p:spPr>
          <a:xfrm>
            <a:off x="413792" y="1268760"/>
            <a:ext cx="8316416" cy="2322897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5B91E9BC-41A8-540B-B038-973897E1D6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3789040"/>
            <a:ext cx="2438095" cy="2438095"/>
          </a:xfrm>
          <a:prstGeom prst="rect">
            <a:avLst/>
          </a:prstGeom>
        </p:spPr>
      </p:pic>
      <p:sp>
        <p:nvSpPr>
          <p:cNvPr id="23" name="Rectangle 2">
            <a:extLst>
              <a:ext uri="{FF2B5EF4-FFF2-40B4-BE49-F238E27FC236}">
                <a16:creationId xmlns:a16="http://schemas.microsoft.com/office/drawing/2014/main" id="{261B2081-E39A-E677-7264-0E70D515281B}"/>
              </a:ext>
            </a:extLst>
          </p:cNvPr>
          <p:cNvSpPr/>
          <p:nvPr/>
        </p:nvSpPr>
        <p:spPr>
          <a:xfrm>
            <a:off x="3092814" y="4871348"/>
            <a:ext cx="1395175" cy="1914428"/>
          </a:xfrm>
          <a:prstGeom prst="rect">
            <a:avLst/>
          </a:prstGeom>
          <a:solidFill>
            <a:srgbClr val="D9D9D9">
              <a:alpha val="2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r>
              <a:rPr lang="pt-BR" sz="1400" dirty="0">
                <a:solidFill>
                  <a:srgbClr val="4472C4"/>
                </a:solidFill>
                <a:latin typeface="Gotham HTF"/>
              </a:rPr>
              <a:t>Mas os tipos </a:t>
            </a:r>
            <a:r>
              <a:rPr lang="pt-BR" sz="1400" b="1" dirty="0" err="1">
                <a:solidFill>
                  <a:srgbClr val="4472C4"/>
                </a:solidFill>
                <a:latin typeface="Gotham HTF"/>
              </a:rPr>
              <a:t>Int</a:t>
            </a:r>
            <a:r>
              <a:rPr lang="pt-BR" sz="1400" dirty="0">
                <a:solidFill>
                  <a:srgbClr val="4472C4"/>
                </a:solidFill>
                <a:latin typeface="Gotham HTF"/>
              </a:rPr>
              <a:t> e </a:t>
            </a:r>
            <a:r>
              <a:rPr lang="pt-BR" sz="1400" b="1" dirty="0" err="1">
                <a:solidFill>
                  <a:srgbClr val="4472C4"/>
                </a:solidFill>
                <a:latin typeface="Gotham HTF"/>
              </a:rPr>
              <a:t>Long</a:t>
            </a:r>
            <a:r>
              <a:rPr lang="pt-BR" sz="1400" dirty="0">
                <a:solidFill>
                  <a:srgbClr val="4472C4"/>
                </a:solidFill>
                <a:latin typeface="Gotham HTF"/>
              </a:rPr>
              <a:t> não tinham tamanho de 2 e 4 bytes, respectivamente?</a:t>
            </a:r>
          </a:p>
        </p:txBody>
      </p:sp>
      <p:sp>
        <p:nvSpPr>
          <p:cNvPr id="24" name="Flowchart: Off-page Connector 3">
            <a:extLst>
              <a:ext uri="{FF2B5EF4-FFF2-40B4-BE49-F238E27FC236}">
                <a16:creationId xmlns:a16="http://schemas.microsoft.com/office/drawing/2014/main" id="{2CDC7356-50A9-BD81-F4BB-FEDE7876EDDE}"/>
              </a:ext>
            </a:extLst>
          </p:cNvPr>
          <p:cNvSpPr/>
          <p:nvPr/>
        </p:nvSpPr>
        <p:spPr>
          <a:xfrm>
            <a:off x="3070862" y="3717032"/>
            <a:ext cx="1395175" cy="802073"/>
          </a:xfrm>
          <a:prstGeom prst="flowChartOffpageConnector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pt-BR" sz="4000" dirty="0">
              <a:solidFill>
                <a:prstClr val="white"/>
              </a:solidFill>
              <a:latin typeface="Gotham HTF"/>
            </a:endParaRPr>
          </a:p>
        </p:txBody>
      </p:sp>
      <p:sp>
        <p:nvSpPr>
          <p:cNvPr id="25" name="Rectangle : coins arrondis 12">
            <a:extLst>
              <a:ext uri="{FF2B5EF4-FFF2-40B4-BE49-F238E27FC236}">
                <a16:creationId xmlns:a16="http://schemas.microsoft.com/office/drawing/2014/main" id="{4717F4BD-C547-9588-92CF-0AEE60AD7B8C}"/>
              </a:ext>
            </a:extLst>
          </p:cNvPr>
          <p:cNvSpPr/>
          <p:nvPr/>
        </p:nvSpPr>
        <p:spPr>
          <a:xfrm>
            <a:off x="3070862" y="4738820"/>
            <a:ext cx="2374108" cy="58611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pt-BR" sz="1400" dirty="0">
              <a:solidFill>
                <a:prstClr val="white"/>
              </a:solidFill>
              <a:latin typeface="Gotham HTF"/>
            </a:endParaRPr>
          </a:p>
        </p:txBody>
      </p:sp>
      <p:sp>
        <p:nvSpPr>
          <p:cNvPr id="26" name="Rectangle 5">
            <a:extLst>
              <a:ext uri="{FF2B5EF4-FFF2-40B4-BE49-F238E27FC236}">
                <a16:creationId xmlns:a16="http://schemas.microsoft.com/office/drawing/2014/main" id="{FBE39B34-56EA-3280-644E-F94040554F63}"/>
              </a:ext>
            </a:extLst>
          </p:cNvPr>
          <p:cNvSpPr>
            <a:spLocks/>
          </p:cNvSpPr>
          <p:nvPr/>
        </p:nvSpPr>
        <p:spPr>
          <a:xfrm>
            <a:off x="4557792" y="4738820"/>
            <a:ext cx="1641102" cy="5861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pt-BR" sz="1400" dirty="0">
              <a:solidFill>
                <a:prstClr val="white"/>
              </a:solidFill>
              <a:latin typeface="Gotham HTF"/>
            </a:endParaRPr>
          </a:p>
        </p:txBody>
      </p:sp>
      <p:sp>
        <p:nvSpPr>
          <p:cNvPr id="27" name="Rectangle 6">
            <a:extLst>
              <a:ext uri="{FF2B5EF4-FFF2-40B4-BE49-F238E27FC236}">
                <a16:creationId xmlns:a16="http://schemas.microsoft.com/office/drawing/2014/main" id="{39A34470-DF15-F291-48AA-135E2D5CC4BF}"/>
              </a:ext>
            </a:extLst>
          </p:cNvPr>
          <p:cNvSpPr/>
          <p:nvPr/>
        </p:nvSpPr>
        <p:spPr>
          <a:xfrm>
            <a:off x="4704719" y="4871348"/>
            <a:ext cx="1395175" cy="1914428"/>
          </a:xfrm>
          <a:prstGeom prst="rect">
            <a:avLst/>
          </a:prstGeom>
          <a:solidFill>
            <a:srgbClr val="D9D9D9">
              <a:alpha val="2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r>
              <a:rPr lang="pt-BR" sz="1400" dirty="0">
                <a:solidFill>
                  <a:srgbClr val="ED7D31"/>
                </a:solidFill>
                <a:latin typeface="Gotham HTF"/>
              </a:rPr>
              <a:t>Então por que quando rodamos o código, eles mostram </a:t>
            </a:r>
            <a:r>
              <a:rPr lang="pt-BR" sz="1400" b="1" dirty="0">
                <a:solidFill>
                  <a:srgbClr val="ED7D31"/>
                </a:solidFill>
                <a:latin typeface="Gotham HTF"/>
              </a:rPr>
              <a:t>4 e 8 bytes</a:t>
            </a:r>
            <a:r>
              <a:rPr lang="pt-BR" sz="1400" dirty="0">
                <a:solidFill>
                  <a:srgbClr val="ED7D31"/>
                </a:solidFill>
                <a:latin typeface="Gotham HTF"/>
              </a:rPr>
              <a:t>?</a:t>
            </a:r>
          </a:p>
        </p:txBody>
      </p:sp>
      <p:sp>
        <p:nvSpPr>
          <p:cNvPr id="28" name="Rectangle 7">
            <a:extLst>
              <a:ext uri="{FF2B5EF4-FFF2-40B4-BE49-F238E27FC236}">
                <a16:creationId xmlns:a16="http://schemas.microsoft.com/office/drawing/2014/main" id="{7423B8B8-6B40-94A8-5D1A-DA37848A2229}"/>
              </a:ext>
            </a:extLst>
          </p:cNvPr>
          <p:cNvSpPr/>
          <p:nvPr/>
        </p:nvSpPr>
        <p:spPr>
          <a:xfrm>
            <a:off x="6316625" y="4871348"/>
            <a:ext cx="1395175" cy="1914428"/>
          </a:xfrm>
          <a:prstGeom prst="rect">
            <a:avLst/>
          </a:prstGeom>
          <a:solidFill>
            <a:srgbClr val="D9D9D9">
              <a:alpha val="2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r>
              <a:rPr lang="pt-BR" sz="1400" b="1" dirty="0">
                <a:solidFill>
                  <a:srgbClr val="ED265B"/>
                </a:solidFill>
                <a:latin typeface="Gotham HTF"/>
              </a:rPr>
              <a:t>Por que tudo depende da arquitetura do computador, do tipo de linguagem e do tipo de compilador!</a:t>
            </a:r>
          </a:p>
        </p:txBody>
      </p:sp>
      <p:sp>
        <p:nvSpPr>
          <p:cNvPr id="29" name="Rectangle 8">
            <a:extLst>
              <a:ext uri="{FF2B5EF4-FFF2-40B4-BE49-F238E27FC236}">
                <a16:creationId xmlns:a16="http://schemas.microsoft.com/office/drawing/2014/main" id="{5BAD9DB2-9FDA-4D56-7F05-3AD87FB90D5D}"/>
              </a:ext>
            </a:extLst>
          </p:cNvPr>
          <p:cNvSpPr/>
          <p:nvPr/>
        </p:nvSpPr>
        <p:spPr>
          <a:xfrm>
            <a:off x="6198894" y="4738820"/>
            <a:ext cx="1512906" cy="58611"/>
          </a:xfrm>
          <a:prstGeom prst="rect">
            <a:avLst/>
          </a:prstGeom>
          <a:solidFill>
            <a:srgbClr val="ED14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pt-BR" sz="1400" dirty="0">
              <a:solidFill>
                <a:prstClr val="white"/>
              </a:solidFill>
              <a:latin typeface="Gotham HTF"/>
            </a:endParaRPr>
          </a:p>
        </p:txBody>
      </p:sp>
      <p:sp>
        <p:nvSpPr>
          <p:cNvPr id="30" name="Flowchart: Off-page Connector 13">
            <a:extLst>
              <a:ext uri="{FF2B5EF4-FFF2-40B4-BE49-F238E27FC236}">
                <a16:creationId xmlns:a16="http://schemas.microsoft.com/office/drawing/2014/main" id="{C566A467-980B-32F1-B63A-6B6BF5541C9F}"/>
              </a:ext>
            </a:extLst>
          </p:cNvPr>
          <p:cNvSpPr/>
          <p:nvPr/>
        </p:nvSpPr>
        <p:spPr>
          <a:xfrm>
            <a:off x="4693744" y="3717032"/>
            <a:ext cx="1395175" cy="802073"/>
          </a:xfrm>
          <a:prstGeom prst="flowChartOffpageConnector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pt-BR" sz="4000" dirty="0">
              <a:solidFill>
                <a:prstClr val="white"/>
              </a:solidFill>
              <a:latin typeface="Gotham HTF"/>
            </a:endParaRPr>
          </a:p>
        </p:txBody>
      </p:sp>
      <p:sp>
        <p:nvSpPr>
          <p:cNvPr id="31" name="Flowchart: Off-page Connector 14">
            <a:extLst>
              <a:ext uri="{FF2B5EF4-FFF2-40B4-BE49-F238E27FC236}">
                <a16:creationId xmlns:a16="http://schemas.microsoft.com/office/drawing/2014/main" id="{166993BD-A7E9-7284-270A-C39BD1F5CB2A}"/>
              </a:ext>
            </a:extLst>
          </p:cNvPr>
          <p:cNvSpPr/>
          <p:nvPr/>
        </p:nvSpPr>
        <p:spPr>
          <a:xfrm>
            <a:off x="6316625" y="3717032"/>
            <a:ext cx="1395175" cy="802073"/>
          </a:xfrm>
          <a:prstGeom prst="flowChartOffpageConnector">
            <a:avLst/>
          </a:prstGeom>
          <a:solidFill>
            <a:srgbClr val="ED14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pt-BR" sz="4000" dirty="0">
              <a:solidFill>
                <a:prstClr val="white"/>
              </a:solidFill>
              <a:latin typeface="Gotham HTF"/>
            </a:endParaRPr>
          </a:p>
        </p:txBody>
      </p:sp>
    </p:spTree>
    <p:extLst>
      <p:ext uri="{BB962C8B-B14F-4D97-AF65-F5344CB8AC3E}">
        <p14:creationId xmlns:p14="http://schemas.microsoft.com/office/powerpoint/2010/main" val="2050955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Variáveis Numéricas</a:t>
            </a:r>
          </a:p>
        </p:txBody>
      </p:sp>
      <p:graphicFrame>
        <p:nvGraphicFramePr>
          <p:cNvPr id="3" name="Tabela 2">
            <a:extLst>
              <a:ext uri="{FF2B5EF4-FFF2-40B4-BE49-F238E27FC236}">
                <a16:creationId xmlns:a16="http://schemas.microsoft.com/office/drawing/2014/main" id="{49A45F8C-E645-9EDE-F21E-9D6EBD98DB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1062875"/>
              </p:ext>
            </p:extLst>
          </p:nvPr>
        </p:nvGraphicFramePr>
        <p:xfrm>
          <a:off x="395536" y="2167096"/>
          <a:ext cx="8280920" cy="35661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0480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329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3218">
                <a:tc>
                  <a:txBody>
                    <a:bodyPr/>
                    <a:lstStyle/>
                    <a:p>
                      <a:pPr algn="ctr"/>
                      <a:r>
                        <a:rPr lang="pt-BR" sz="2000" dirty="0">
                          <a:latin typeface="Gotham HTF"/>
                        </a:rPr>
                        <a:t>Tipo</a:t>
                      </a:r>
                    </a:p>
                  </a:txBody>
                  <a:tcPr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>
                          <a:latin typeface="Gotham HTF"/>
                        </a:rPr>
                        <a:t>Descrição</a:t>
                      </a:r>
                    </a:p>
                  </a:txBody>
                  <a:tcPr>
                    <a:solidFill>
                      <a:srgbClr val="ED2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3218">
                <a:tc>
                  <a:txBody>
                    <a:bodyPr/>
                    <a:lstStyle/>
                    <a:p>
                      <a:pPr algn="ctr"/>
                      <a:r>
                        <a:rPr lang="pt-BR" sz="2000" b="1" dirty="0">
                          <a:solidFill>
                            <a:srgbClr val="ED145B"/>
                          </a:solidFill>
                          <a:latin typeface="Gotham HTF"/>
                        </a:rPr>
                        <a:t>int8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>
                          <a:latin typeface="Gotham HTF"/>
                        </a:rPr>
                        <a:t>Inteiro com sinal de 1 byte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3218">
                <a:tc>
                  <a:txBody>
                    <a:bodyPr/>
                    <a:lstStyle/>
                    <a:p>
                      <a:pPr algn="ctr"/>
                      <a:r>
                        <a:rPr lang="pt-BR" sz="2000" b="1" dirty="0">
                          <a:solidFill>
                            <a:srgbClr val="ED145B"/>
                          </a:solidFill>
                          <a:latin typeface="Gotham HTF"/>
                        </a:rPr>
                        <a:t>int16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000" dirty="0">
                          <a:latin typeface="Gotham HTF"/>
                        </a:rPr>
                        <a:t>Inteiro com sinal de 2 bytes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3218">
                <a:tc>
                  <a:txBody>
                    <a:bodyPr/>
                    <a:lstStyle/>
                    <a:p>
                      <a:pPr algn="ctr"/>
                      <a:r>
                        <a:rPr lang="pt-BR" sz="2000" b="1" dirty="0">
                          <a:solidFill>
                            <a:srgbClr val="ED145B"/>
                          </a:solidFill>
                          <a:latin typeface="Gotham HTF"/>
                        </a:rPr>
                        <a:t>int32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000" dirty="0">
                          <a:latin typeface="Gotham HTF"/>
                        </a:rPr>
                        <a:t>Inteiro com sinal de 4 bytes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3218">
                <a:tc>
                  <a:txBody>
                    <a:bodyPr/>
                    <a:lstStyle/>
                    <a:p>
                      <a:pPr algn="ctr"/>
                      <a:r>
                        <a:rPr lang="pt-BR" sz="2000" b="1" dirty="0">
                          <a:solidFill>
                            <a:srgbClr val="ED145B"/>
                          </a:solidFill>
                          <a:latin typeface="Gotham HTF"/>
                        </a:rPr>
                        <a:t>int64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000" dirty="0">
                          <a:latin typeface="Gotham HTF"/>
                        </a:rPr>
                        <a:t>Inteiro com sinal de 8 bytes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3218">
                <a:tc>
                  <a:txBody>
                    <a:bodyPr/>
                    <a:lstStyle/>
                    <a:p>
                      <a:pPr algn="ctr"/>
                      <a:r>
                        <a:rPr lang="pt-BR" sz="2000" b="1" dirty="0">
                          <a:solidFill>
                            <a:srgbClr val="ED145B"/>
                          </a:solidFill>
                          <a:latin typeface="Gotham HTF"/>
                        </a:rPr>
                        <a:t>uint8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000" dirty="0">
                          <a:latin typeface="Gotham HTF"/>
                        </a:rPr>
                        <a:t>Inteiro sem sinal de 1 byte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8001561"/>
                  </a:ext>
                </a:extLst>
              </a:tr>
              <a:tr h="383218">
                <a:tc>
                  <a:txBody>
                    <a:bodyPr/>
                    <a:lstStyle/>
                    <a:p>
                      <a:pPr algn="ctr"/>
                      <a:r>
                        <a:rPr lang="pt-BR" sz="2000" b="1" dirty="0">
                          <a:solidFill>
                            <a:srgbClr val="ED145B"/>
                          </a:solidFill>
                          <a:latin typeface="Gotham HTF"/>
                        </a:rPr>
                        <a:t>uint16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000" dirty="0">
                          <a:latin typeface="Gotham HTF"/>
                        </a:rPr>
                        <a:t>Inteiro sem sinal de 2 bytes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7157629"/>
                  </a:ext>
                </a:extLst>
              </a:tr>
              <a:tr h="383218">
                <a:tc>
                  <a:txBody>
                    <a:bodyPr/>
                    <a:lstStyle/>
                    <a:p>
                      <a:pPr algn="ctr"/>
                      <a:r>
                        <a:rPr lang="pt-BR" sz="2000" b="1" dirty="0">
                          <a:solidFill>
                            <a:srgbClr val="ED145B"/>
                          </a:solidFill>
                          <a:latin typeface="Gotham HTF"/>
                        </a:rPr>
                        <a:t>uint32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000" dirty="0">
                          <a:latin typeface="Gotham HTF"/>
                        </a:rPr>
                        <a:t>Inteiro sem sinal de 4 bytes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6850111"/>
                  </a:ext>
                </a:extLst>
              </a:tr>
              <a:tr h="383218">
                <a:tc>
                  <a:txBody>
                    <a:bodyPr/>
                    <a:lstStyle/>
                    <a:p>
                      <a:pPr algn="ctr"/>
                      <a:r>
                        <a:rPr lang="pt-BR" sz="2000" b="1" dirty="0">
                          <a:solidFill>
                            <a:srgbClr val="ED145B"/>
                          </a:solidFill>
                          <a:latin typeface="Gotham HTF"/>
                        </a:rPr>
                        <a:t>uint64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000" dirty="0">
                          <a:latin typeface="Gotham HTF"/>
                        </a:rPr>
                        <a:t>Inteiro sem sinal de 8 bytes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4374875"/>
                  </a:ext>
                </a:extLst>
              </a:tr>
            </a:tbl>
          </a:graphicData>
        </a:graphic>
      </p:graphicFrame>
      <p:sp>
        <p:nvSpPr>
          <p:cNvPr id="5" name="Retângulo 4">
            <a:extLst>
              <a:ext uri="{FF2B5EF4-FFF2-40B4-BE49-F238E27FC236}">
                <a16:creationId xmlns:a16="http://schemas.microsoft.com/office/drawing/2014/main" id="{BC7FC68B-C6B6-BBCB-F79B-D873D23AB617}"/>
              </a:ext>
            </a:extLst>
          </p:cNvPr>
          <p:cNvSpPr/>
          <p:nvPr/>
        </p:nvSpPr>
        <p:spPr>
          <a:xfrm>
            <a:off x="409103" y="1246141"/>
            <a:ext cx="5544616" cy="427632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pt-BR"/>
          </a:p>
        </p:txBody>
      </p:sp>
      <p:grpSp>
        <p:nvGrpSpPr>
          <p:cNvPr id="2" name="Group 2">
            <a:extLst>
              <a:ext uri="{FF2B5EF4-FFF2-40B4-BE49-F238E27FC236}">
                <a16:creationId xmlns:a16="http://schemas.microsoft.com/office/drawing/2014/main" id="{B1808A01-743F-7AA3-A3E8-9E255FC33B46}"/>
              </a:ext>
            </a:extLst>
          </p:cNvPr>
          <p:cNvGrpSpPr/>
          <p:nvPr/>
        </p:nvGrpSpPr>
        <p:grpSpPr>
          <a:xfrm>
            <a:off x="479036" y="908720"/>
            <a:ext cx="8228546" cy="1025961"/>
            <a:chOff x="638714" y="1308295"/>
            <a:chExt cx="10971395" cy="1504743"/>
          </a:xfrm>
        </p:grpSpPr>
        <p:sp>
          <p:nvSpPr>
            <p:cNvPr id="4" name="Rectangle 78">
              <a:extLst>
                <a:ext uri="{FF2B5EF4-FFF2-40B4-BE49-F238E27FC236}">
                  <a16:creationId xmlns:a16="http://schemas.microsoft.com/office/drawing/2014/main" id="{4F107593-2CF4-3D2F-3000-CD2575827D56}"/>
                </a:ext>
              </a:extLst>
            </p:cNvPr>
            <p:cNvSpPr/>
            <p:nvPr/>
          </p:nvSpPr>
          <p:spPr bwMode="auto">
            <a:xfrm>
              <a:off x="1378424" y="1308295"/>
              <a:ext cx="10231685" cy="1490743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24000" tIns="0" rIns="0" bIns="0" rtlCol="0" anchor="ctr"/>
            <a:lstStyle/>
            <a:p>
              <a:pPr lvl="0" algn="l" defTabSz="46672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>
                  <a:srgbClr val="ED145B"/>
                </a:buClr>
              </a:pPr>
              <a:r>
                <a:rPr lang="pt-BR" sz="2000" kern="1200" dirty="0">
                  <a:solidFill>
                    <a:schemeClr val="tx1"/>
                  </a:solidFill>
                  <a:latin typeface="Gotham HTF"/>
                </a:rPr>
                <a:t>Dependendo do compilador, também podemos definir variáveis </a:t>
              </a:r>
              <a:r>
                <a:rPr lang="pt-BR" sz="2000" b="1" kern="1200" dirty="0">
                  <a:solidFill>
                    <a:schemeClr val="tx1"/>
                  </a:solidFill>
                  <a:latin typeface="Gotham HTF"/>
                </a:rPr>
                <a:t>inteiras de tamanhos diferentes</a:t>
              </a:r>
              <a:r>
                <a:rPr lang="pt-BR" sz="2000" kern="1200" dirty="0">
                  <a:solidFill>
                    <a:schemeClr val="tx1"/>
                  </a:solidFill>
                  <a:latin typeface="Gotham HTF"/>
                </a:rPr>
                <a:t>:</a:t>
              </a:r>
            </a:p>
          </p:txBody>
        </p:sp>
        <p:sp>
          <p:nvSpPr>
            <p:cNvPr id="7" name="Pentagon 26">
              <a:extLst>
                <a:ext uri="{FF2B5EF4-FFF2-40B4-BE49-F238E27FC236}">
                  <a16:creationId xmlns:a16="http://schemas.microsoft.com/office/drawing/2014/main" id="{7BA43FCE-B4DE-C95C-001E-70E8ABC27DDC}"/>
                </a:ext>
              </a:extLst>
            </p:cNvPr>
            <p:cNvSpPr/>
            <p:nvPr/>
          </p:nvSpPr>
          <p:spPr bwMode="auto">
            <a:xfrm>
              <a:off x="638714" y="1308295"/>
              <a:ext cx="1075482" cy="1504743"/>
            </a:xfrm>
            <a:prstGeom prst="homePlate">
              <a:avLst>
                <a:gd name="adj" fmla="val 27321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pt-BR" sz="1900" b="1" kern="0" dirty="0">
                <a:solidFill>
                  <a:schemeClr val="tx1"/>
                </a:solidFill>
                <a:latin typeface="Gotham HTF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41639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72237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Variáveis Booleanas</a:t>
            </a:r>
          </a:p>
        </p:txBody>
      </p:sp>
      <p:grpSp>
        <p:nvGrpSpPr>
          <p:cNvPr id="2" name="Group 4">
            <a:extLst>
              <a:ext uri="{FF2B5EF4-FFF2-40B4-BE49-F238E27FC236}">
                <a16:creationId xmlns:a16="http://schemas.microsoft.com/office/drawing/2014/main" id="{72E6E6A9-6936-4FAC-9B4F-E846C9000C25}"/>
              </a:ext>
            </a:extLst>
          </p:cNvPr>
          <p:cNvGrpSpPr/>
          <p:nvPr/>
        </p:nvGrpSpPr>
        <p:grpSpPr>
          <a:xfrm>
            <a:off x="467544" y="908720"/>
            <a:ext cx="8228545" cy="1016416"/>
            <a:chOff x="638716" y="4855465"/>
            <a:chExt cx="10971393" cy="1490743"/>
          </a:xfrm>
        </p:grpSpPr>
        <p:sp>
          <p:nvSpPr>
            <p:cNvPr id="3" name="Rectangle 57">
              <a:extLst>
                <a:ext uri="{FF2B5EF4-FFF2-40B4-BE49-F238E27FC236}">
                  <a16:creationId xmlns:a16="http://schemas.microsoft.com/office/drawing/2014/main" id="{2B1FF9E1-758A-A9D1-E9E9-1152EC3F7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8424" y="4855465"/>
              <a:ext cx="10231685" cy="1490743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24000" rIns="432000" rtlCol="0" anchor="ctr">
              <a:noAutofit/>
            </a:bodyPr>
            <a:lstStyle/>
            <a:p>
              <a:pPr marL="0" indent="0">
                <a:buNone/>
              </a:pPr>
              <a:r>
                <a:rPr lang="pt-BR" sz="1900" b="1" dirty="0">
                  <a:solidFill>
                    <a:srgbClr val="ED265B"/>
                  </a:solidFill>
                  <a:latin typeface="Gotham HTF"/>
                </a:rPr>
                <a:t>Lógica / booleana</a:t>
              </a:r>
              <a:r>
                <a:rPr lang="pt-BR" sz="1900" b="1" dirty="0">
                  <a:solidFill>
                    <a:schemeClr val="tx1"/>
                  </a:solidFill>
                  <a:latin typeface="Gotham HTF"/>
                </a:rPr>
                <a:t>: </a:t>
              </a:r>
              <a:r>
                <a:rPr lang="pt-BR" sz="1900" dirty="0">
                  <a:solidFill>
                    <a:schemeClr val="tx1"/>
                  </a:solidFill>
                  <a:latin typeface="Gotham HTF"/>
                </a:rPr>
                <a:t>Verdadeiro ou falso;</a:t>
              </a:r>
            </a:p>
            <a:p>
              <a:pPr marL="0" indent="0">
                <a:buNone/>
              </a:pPr>
              <a:r>
                <a:rPr lang="pt-BR" sz="1900" b="1" dirty="0">
                  <a:solidFill>
                    <a:schemeClr val="tx1"/>
                  </a:solidFill>
                  <a:latin typeface="Gotham HTF"/>
                </a:rPr>
                <a:t>Exemplo: “</a:t>
              </a:r>
              <a:r>
                <a:rPr lang="pt-BR" sz="1900" b="1" dirty="0" err="1">
                  <a:solidFill>
                    <a:schemeClr val="tx1"/>
                  </a:solidFill>
                  <a:latin typeface="Gotham HTF"/>
                </a:rPr>
                <a:t>true</a:t>
              </a:r>
              <a:r>
                <a:rPr lang="pt-BR" sz="1900" b="1" dirty="0">
                  <a:solidFill>
                    <a:schemeClr val="tx1"/>
                  </a:solidFill>
                  <a:latin typeface="Gotham HTF"/>
                </a:rPr>
                <a:t>”, “false,” “TRUE”, “FALSE”.</a:t>
              </a:r>
            </a:p>
            <a:p>
              <a:pPr marL="0" indent="0">
                <a:buNone/>
              </a:pPr>
              <a:r>
                <a:rPr lang="pt-BR" sz="1900" b="1" dirty="0" err="1">
                  <a:solidFill>
                    <a:schemeClr val="tx1"/>
                  </a:solidFill>
                  <a:latin typeface="Gotham HTF"/>
                </a:rPr>
                <a:t>Obs</a:t>
              </a:r>
              <a:r>
                <a:rPr lang="pt-BR" sz="1900" b="1" dirty="0">
                  <a:solidFill>
                    <a:schemeClr val="tx1"/>
                  </a:solidFill>
                  <a:latin typeface="Gotham HTF"/>
                </a:rPr>
                <a:t>:</a:t>
              </a:r>
              <a:r>
                <a:rPr lang="pt-BR" sz="1900" dirty="0">
                  <a:solidFill>
                    <a:schemeClr val="tx1"/>
                  </a:solidFill>
                  <a:latin typeface="Gotham HTF"/>
                </a:rPr>
                <a:t> Algumas linguagens atribuem falso ao valor 0 e verdadeiro a qualquer outro valor diferente de 0</a:t>
              </a:r>
            </a:p>
          </p:txBody>
        </p:sp>
        <p:sp>
          <p:nvSpPr>
            <p:cNvPr id="4" name="Pentagon 33">
              <a:extLst>
                <a:ext uri="{FF2B5EF4-FFF2-40B4-BE49-F238E27FC236}">
                  <a16:creationId xmlns:a16="http://schemas.microsoft.com/office/drawing/2014/main" id="{C5EF496C-662F-9C9A-58F6-8C235E492605}"/>
                </a:ext>
              </a:extLst>
            </p:cNvPr>
            <p:cNvSpPr/>
            <p:nvPr/>
          </p:nvSpPr>
          <p:spPr bwMode="auto">
            <a:xfrm>
              <a:off x="638716" y="4864959"/>
              <a:ext cx="1046053" cy="1481247"/>
            </a:xfrm>
            <a:prstGeom prst="homePlate">
              <a:avLst>
                <a:gd name="adj" fmla="val 27321"/>
              </a:avLst>
            </a:prstGeom>
            <a:solidFill>
              <a:srgbClr val="ED14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pt-BR" sz="1900" b="1" kern="0" dirty="0">
                <a:solidFill>
                  <a:schemeClr val="tx1"/>
                </a:solidFill>
                <a:latin typeface="Gotham HTF"/>
              </a:endParaRPr>
            </a:p>
          </p:txBody>
        </p:sp>
      </p:grpSp>
      <p:pic>
        <p:nvPicPr>
          <p:cNvPr id="6" name="Imagem 5">
            <a:extLst>
              <a:ext uri="{FF2B5EF4-FFF2-40B4-BE49-F238E27FC236}">
                <a16:creationId xmlns:a16="http://schemas.microsoft.com/office/drawing/2014/main" id="{C59C689A-7900-266F-F589-12A5C370BF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50"/>
          <a:stretch/>
        </p:blipFill>
        <p:spPr>
          <a:xfrm>
            <a:off x="125760" y="3356992"/>
            <a:ext cx="8892480" cy="2760990"/>
          </a:xfrm>
          <a:prstGeom prst="rect">
            <a:avLst/>
          </a:prstGeom>
        </p:spPr>
      </p:pic>
      <p:graphicFrame>
        <p:nvGraphicFramePr>
          <p:cNvPr id="7" name="Tabela 6">
            <a:extLst>
              <a:ext uri="{FF2B5EF4-FFF2-40B4-BE49-F238E27FC236}">
                <a16:creationId xmlns:a16="http://schemas.microsoft.com/office/drawing/2014/main" id="{7BD09866-9EEE-96F6-ABDE-20948D94B2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134986"/>
              </p:ext>
            </p:extLst>
          </p:nvPr>
        </p:nvGraphicFramePr>
        <p:xfrm>
          <a:off x="467544" y="2204472"/>
          <a:ext cx="8228545" cy="7924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070464">
                  <a:extLst>
                    <a:ext uri="{9D8B030D-6E8A-4147-A177-3AD203B41FA5}">
                      <a16:colId xmlns:a16="http://schemas.microsoft.com/office/drawing/2014/main" val="1274744095"/>
                    </a:ext>
                  </a:extLst>
                </a:gridCol>
                <a:gridCol w="2165045">
                  <a:extLst>
                    <a:ext uri="{9D8B030D-6E8A-4147-A177-3AD203B41FA5}">
                      <a16:colId xmlns:a16="http://schemas.microsoft.com/office/drawing/2014/main" val="1002663998"/>
                    </a:ext>
                  </a:extLst>
                </a:gridCol>
                <a:gridCol w="3993036">
                  <a:extLst>
                    <a:ext uri="{9D8B030D-6E8A-4147-A177-3AD203B41FA5}">
                      <a16:colId xmlns:a16="http://schemas.microsoft.com/office/drawing/2014/main" val="2953218626"/>
                    </a:ext>
                  </a:extLst>
                </a:gridCol>
              </a:tblGrid>
              <a:tr h="383218">
                <a:tc>
                  <a:txBody>
                    <a:bodyPr/>
                    <a:lstStyle/>
                    <a:p>
                      <a:pPr algn="ctr"/>
                      <a:r>
                        <a:rPr lang="pt-BR" sz="2000" dirty="0">
                          <a:latin typeface="Gotham HTF"/>
                        </a:rPr>
                        <a:t>Tipo</a:t>
                      </a:r>
                    </a:p>
                  </a:txBody>
                  <a:tcPr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>
                          <a:latin typeface="Gotham HTF"/>
                        </a:rPr>
                        <a:t>Tamanho na RAM</a:t>
                      </a:r>
                    </a:p>
                  </a:txBody>
                  <a:tcPr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>
                          <a:latin typeface="Gotham HTF"/>
                        </a:rPr>
                        <a:t>Intervalo</a:t>
                      </a:r>
                    </a:p>
                  </a:txBody>
                  <a:tcPr>
                    <a:solidFill>
                      <a:srgbClr val="ED2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8853324"/>
                  </a:ext>
                </a:extLst>
              </a:tr>
              <a:tr h="383218">
                <a:tc>
                  <a:txBody>
                    <a:bodyPr/>
                    <a:lstStyle/>
                    <a:p>
                      <a:pPr algn="ctr"/>
                      <a:r>
                        <a:rPr lang="pt-BR" sz="2000" b="1" dirty="0" err="1">
                          <a:solidFill>
                            <a:srgbClr val="ED145B"/>
                          </a:solidFill>
                          <a:latin typeface="Gotham HTF"/>
                        </a:rPr>
                        <a:t>Bool</a:t>
                      </a:r>
                      <a:r>
                        <a:rPr lang="pt-BR" sz="2000" dirty="0">
                          <a:latin typeface="Gotham HTF"/>
                        </a:rPr>
                        <a:t> 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>
                          <a:latin typeface="Gotham HTF"/>
                        </a:rPr>
                        <a:t>1 byte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>
                          <a:latin typeface="Gotham HTF"/>
                        </a:rPr>
                        <a:t>0 ou 1 (False ou </a:t>
                      </a:r>
                      <a:r>
                        <a:rPr lang="pt-BR" sz="2000" dirty="0" err="1">
                          <a:latin typeface="Gotham HTF"/>
                        </a:rPr>
                        <a:t>True</a:t>
                      </a:r>
                      <a:r>
                        <a:rPr lang="pt-BR" sz="2000" dirty="0">
                          <a:latin typeface="Gotham HTF"/>
                        </a:rPr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07836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76437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Variáveis do tipo Caractere</a:t>
            </a:r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B3BF5FDA-D9FE-79FD-BE17-01ECF6FB7BC1}"/>
              </a:ext>
            </a:extLst>
          </p:cNvPr>
          <p:cNvGrpSpPr/>
          <p:nvPr/>
        </p:nvGrpSpPr>
        <p:grpSpPr>
          <a:xfrm>
            <a:off x="519918" y="980728"/>
            <a:ext cx="8228546" cy="1018294"/>
            <a:chOff x="638714" y="3080502"/>
            <a:chExt cx="10971395" cy="1493498"/>
          </a:xfrm>
        </p:grpSpPr>
        <p:sp>
          <p:nvSpPr>
            <p:cNvPr id="4" name="Rectangle 66">
              <a:extLst>
                <a:ext uri="{FF2B5EF4-FFF2-40B4-BE49-F238E27FC236}">
                  <a16:creationId xmlns:a16="http://schemas.microsoft.com/office/drawing/2014/main" id="{416C00C1-7F43-C138-16A2-BE708D56A4DB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8424" y="3083257"/>
              <a:ext cx="10231685" cy="1490743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24000" rIns="432000" rtlCol="0" anchor="ctr">
              <a:noAutofit/>
            </a:bodyPr>
            <a:lstStyle/>
            <a:p>
              <a:pPr marL="0" indent="0">
                <a:buNone/>
              </a:pPr>
              <a:r>
                <a:rPr lang="pt-BR" sz="1900" b="1" dirty="0">
                  <a:solidFill>
                    <a:srgbClr val="ED265B"/>
                  </a:solidFill>
                  <a:latin typeface="Gotham HTF"/>
                </a:rPr>
                <a:t>Caracteres</a:t>
              </a:r>
              <a:r>
                <a:rPr lang="pt-BR" sz="1900" dirty="0">
                  <a:solidFill>
                    <a:schemeClr val="tx1"/>
                  </a:solidFill>
                  <a:latin typeface="Gotham HTF"/>
                </a:rPr>
                <a:t> (char): Símbolos que não contém números, como nomes;</a:t>
              </a:r>
            </a:p>
            <a:p>
              <a:pPr marL="0" indent="0">
                <a:buNone/>
              </a:pPr>
              <a:r>
                <a:rPr lang="pt-BR" sz="1900" b="1" dirty="0">
                  <a:solidFill>
                    <a:schemeClr val="tx1"/>
                  </a:solidFill>
                  <a:latin typeface="Gotham HTF"/>
                </a:rPr>
                <a:t>Exemplo ‘a’, ‘b’, ‘$’</a:t>
              </a:r>
            </a:p>
          </p:txBody>
        </p:sp>
        <p:sp>
          <p:nvSpPr>
            <p:cNvPr id="5" name="Pentagon 19">
              <a:extLst>
                <a:ext uri="{FF2B5EF4-FFF2-40B4-BE49-F238E27FC236}">
                  <a16:creationId xmlns:a16="http://schemas.microsoft.com/office/drawing/2014/main" id="{20328982-5929-9D11-026E-1F990F94D01D}"/>
                </a:ext>
              </a:extLst>
            </p:cNvPr>
            <p:cNvSpPr/>
            <p:nvPr/>
          </p:nvSpPr>
          <p:spPr bwMode="auto">
            <a:xfrm>
              <a:off x="638714" y="3080502"/>
              <a:ext cx="1088601" cy="1493498"/>
            </a:xfrm>
            <a:prstGeom prst="homePlate">
              <a:avLst>
                <a:gd name="adj" fmla="val 2732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pt-BR" sz="1900" b="1" kern="0" dirty="0">
                <a:solidFill>
                  <a:schemeClr val="tx1"/>
                </a:solidFill>
                <a:latin typeface="Gotham HTF"/>
              </a:endParaRPr>
            </a:p>
          </p:txBody>
        </p:sp>
      </p:grpSp>
      <p:graphicFrame>
        <p:nvGraphicFramePr>
          <p:cNvPr id="6" name="Tabela 5">
            <a:extLst>
              <a:ext uri="{FF2B5EF4-FFF2-40B4-BE49-F238E27FC236}">
                <a16:creationId xmlns:a16="http://schemas.microsoft.com/office/drawing/2014/main" id="{E0C71E7D-130E-E8E9-AFBC-B7794BE863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5337206"/>
              </p:ext>
            </p:extLst>
          </p:nvPr>
        </p:nvGraphicFramePr>
        <p:xfrm>
          <a:off x="519919" y="2132072"/>
          <a:ext cx="8228545" cy="11887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070464">
                  <a:extLst>
                    <a:ext uri="{9D8B030D-6E8A-4147-A177-3AD203B41FA5}">
                      <a16:colId xmlns:a16="http://schemas.microsoft.com/office/drawing/2014/main" val="1373049414"/>
                    </a:ext>
                  </a:extLst>
                </a:gridCol>
                <a:gridCol w="2165045">
                  <a:extLst>
                    <a:ext uri="{9D8B030D-6E8A-4147-A177-3AD203B41FA5}">
                      <a16:colId xmlns:a16="http://schemas.microsoft.com/office/drawing/2014/main" val="1475799606"/>
                    </a:ext>
                  </a:extLst>
                </a:gridCol>
                <a:gridCol w="3993036">
                  <a:extLst>
                    <a:ext uri="{9D8B030D-6E8A-4147-A177-3AD203B41FA5}">
                      <a16:colId xmlns:a16="http://schemas.microsoft.com/office/drawing/2014/main" val="3044988544"/>
                    </a:ext>
                  </a:extLst>
                </a:gridCol>
              </a:tblGrid>
              <a:tr h="383218">
                <a:tc>
                  <a:txBody>
                    <a:bodyPr/>
                    <a:lstStyle/>
                    <a:p>
                      <a:pPr algn="ctr"/>
                      <a:r>
                        <a:rPr lang="pt-BR" sz="2000" dirty="0">
                          <a:latin typeface="Gotham HTF"/>
                        </a:rPr>
                        <a:t>Tipo</a:t>
                      </a:r>
                    </a:p>
                  </a:txBody>
                  <a:tcPr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>
                          <a:latin typeface="Gotham HTF"/>
                        </a:rPr>
                        <a:t>Tamanho</a:t>
                      </a:r>
                    </a:p>
                  </a:txBody>
                  <a:tcPr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>
                          <a:latin typeface="Gotham HTF"/>
                        </a:rPr>
                        <a:t>Intervalo</a:t>
                      </a:r>
                    </a:p>
                  </a:txBody>
                  <a:tcPr>
                    <a:solidFill>
                      <a:srgbClr val="ED2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587743"/>
                  </a:ext>
                </a:extLst>
              </a:tr>
              <a:tr h="383218">
                <a:tc>
                  <a:txBody>
                    <a:bodyPr/>
                    <a:lstStyle/>
                    <a:p>
                      <a:pPr algn="ctr"/>
                      <a:r>
                        <a:rPr lang="pt-BR" sz="2000" b="1" dirty="0">
                          <a:solidFill>
                            <a:srgbClr val="ED265B"/>
                          </a:solidFill>
                          <a:latin typeface="Gotham HTF"/>
                        </a:rPr>
                        <a:t>Char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>
                          <a:latin typeface="Gotham HTF"/>
                        </a:rPr>
                        <a:t>1 byte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>
                          <a:latin typeface="Gotham HTF"/>
                        </a:rPr>
                        <a:t>-128 a 127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65218"/>
                  </a:ext>
                </a:extLst>
              </a:tr>
              <a:tr h="383218">
                <a:tc>
                  <a:txBody>
                    <a:bodyPr/>
                    <a:lstStyle/>
                    <a:p>
                      <a:pPr algn="ctr"/>
                      <a:r>
                        <a:rPr lang="pt-BR" sz="2000" b="1" dirty="0" err="1">
                          <a:solidFill>
                            <a:srgbClr val="ED265B"/>
                          </a:solidFill>
                          <a:latin typeface="Gotham HTF"/>
                        </a:rPr>
                        <a:t>Unsigned</a:t>
                      </a:r>
                      <a:r>
                        <a:rPr lang="pt-BR" sz="2000" b="1" dirty="0">
                          <a:solidFill>
                            <a:srgbClr val="ED265B"/>
                          </a:solidFill>
                          <a:latin typeface="Gotham HTF"/>
                        </a:rPr>
                        <a:t> Char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>
                          <a:latin typeface="Gotham HTF"/>
                        </a:rPr>
                        <a:t>1 byte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>
                          <a:latin typeface="Gotham HTF"/>
                        </a:rPr>
                        <a:t>0 a 255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9724434"/>
                  </a:ext>
                </a:extLst>
              </a:tr>
            </a:tbl>
          </a:graphicData>
        </a:graphic>
      </p:graphicFrame>
      <p:pic>
        <p:nvPicPr>
          <p:cNvPr id="7" name="Imagem 6">
            <a:extLst>
              <a:ext uri="{FF2B5EF4-FFF2-40B4-BE49-F238E27FC236}">
                <a16:creationId xmlns:a16="http://schemas.microsoft.com/office/drawing/2014/main" id="{61AECEAC-BA53-F41D-0529-58FCE4976E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3789040"/>
            <a:ext cx="2438095" cy="2438095"/>
          </a:xfrm>
          <a:prstGeom prst="rect">
            <a:avLst/>
          </a:prstGeom>
        </p:spPr>
      </p:pic>
      <p:sp>
        <p:nvSpPr>
          <p:cNvPr id="8" name="Rectangle 2">
            <a:extLst>
              <a:ext uri="{FF2B5EF4-FFF2-40B4-BE49-F238E27FC236}">
                <a16:creationId xmlns:a16="http://schemas.microsoft.com/office/drawing/2014/main" id="{BE0F5616-9EF9-E353-C5BF-5D184D0F9CCF}"/>
              </a:ext>
            </a:extLst>
          </p:cNvPr>
          <p:cNvSpPr/>
          <p:nvPr/>
        </p:nvSpPr>
        <p:spPr>
          <a:xfrm>
            <a:off x="3092814" y="4871348"/>
            <a:ext cx="1395175" cy="1914428"/>
          </a:xfrm>
          <a:prstGeom prst="rect">
            <a:avLst/>
          </a:prstGeom>
          <a:solidFill>
            <a:srgbClr val="D9D9D9">
              <a:alpha val="2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r>
              <a:rPr lang="pt-BR" sz="1400" b="1" dirty="0">
                <a:solidFill>
                  <a:srgbClr val="4472C4"/>
                </a:solidFill>
                <a:latin typeface="Gotham HTF"/>
              </a:rPr>
              <a:t>MAS ESPERA AI DE NOVO!</a:t>
            </a:r>
          </a:p>
        </p:txBody>
      </p:sp>
      <p:sp>
        <p:nvSpPr>
          <p:cNvPr id="10" name="Flowchart: Off-page Connector 3">
            <a:extLst>
              <a:ext uri="{FF2B5EF4-FFF2-40B4-BE49-F238E27FC236}">
                <a16:creationId xmlns:a16="http://schemas.microsoft.com/office/drawing/2014/main" id="{4ECECC8D-BBE6-675E-0F46-57B648EE493B}"/>
              </a:ext>
            </a:extLst>
          </p:cNvPr>
          <p:cNvSpPr/>
          <p:nvPr/>
        </p:nvSpPr>
        <p:spPr>
          <a:xfrm>
            <a:off x="3070862" y="3717032"/>
            <a:ext cx="1395175" cy="802073"/>
          </a:xfrm>
          <a:prstGeom prst="flowChartOffpageConnector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pt-BR" sz="4000" dirty="0">
              <a:solidFill>
                <a:prstClr val="white"/>
              </a:solidFill>
              <a:latin typeface="Gotham HTF"/>
            </a:endParaRPr>
          </a:p>
        </p:txBody>
      </p:sp>
      <p:sp>
        <p:nvSpPr>
          <p:cNvPr id="11" name="Rectangle : coins arrondis 12">
            <a:extLst>
              <a:ext uri="{FF2B5EF4-FFF2-40B4-BE49-F238E27FC236}">
                <a16:creationId xmlns:a16="http://schemas.microsoft.com/office/drawing/2014/main" id="{A0CB268E-CA7F-2585-6FB9-AE72CFFAFF1C}"/>
              </a:ext>
            </a:extLst>
          </p:cNvPr>
          <p:cNvSpPr/>
          <p:nvPr/>
        </p:nvSpPr>
        <p:spPr>
          <a:xfrm>
            <a:off x="3070862" y="4738820"/>
            <a:ext cx="2374108" cy="58611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pt-BR" sz="1400" dirty="0">
              <a:solidFill>
                <a:prstClr val="white"/>
              </a:solidFill>
              <a:latin typeface="Gotham HTF"/>
            </a:endParaRPr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F3D8FD2C-D79C-2B5D-4A36-1FE96CC659DA}"/>
              </a:ext>
            </a:extLst>
          </p:cNvPr>
          <p:cNvSpPr>
            <a:spLocks/>
          </p:cNvSpPr>
          <p:nvPr/>
        </p:nvSpPr>
        <p:spPr>
          <a:xfrm>
            <a:off x="4557792" y="4738820"/>
            <a:ext cx="1641102" cy="5861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pt-BR" sz="1400" dirty="0">
              <a:solidFill>
                <a:prstClr val="white"/>
              </a:solidFill>
              <a:latin typeface="Gotham HTF"/>
            </a:endParaRPr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41372532-928C-BDBA-7F83-7CAA5F2C128F}"/>
              </a:ext>
            </a:extLst>
          </p:cNvPr>
          <p:cNvSpPr/>
          <p:nvPr/>
        </p:nvSpPr>
        <p:spPr>
          <a:xfrm>
            <a:off x="4704719" y="4871348"/>
            <a:ext cx="1395175" cy="1914428"/>
          </a:xfrm>
          <a:prstGeom prst="rect">
            <a:avLst/>
          </a:prstGeom>
          <a:solidFill>
            <a:srgbClr val="D9D9D9">
              <a:alpha val="2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r>
              <a:rPr lang="pt-BR" sz="1400" dirty="0">
                <a:solidFill>
                  <a:srgbClr val="ED7D31"/>
                </a:solidFill>
                <a:latin typeface="Gotham HTF"/>
              </a:rPr>
              <a:t>Char e </a:t>
            </a:r>
            <a:r>
              <a:rPr lang="pt-BR" sz="1400" dirty="0" err="1">
                <a:solidFill>
                  <a:srgbClr val="ED7D31"/>
                </a:solidFill>
                <a:latin typeface="Gotham HTF"/>
              </a:rPr>
              <a:t>Unsigned</a:t>
            </a:r>
            <a:r>
              <a:rPr lang="pt-BR" sz="1400" dirty="0">
                <a:solidFill>
                  <a:srgbClr val="ED7D31"/>
                </a:solidFill>
                <a:latin typeface="Gotham HTF"/>
              </a:rPr>
              <a:t> Char não eram </a:t>
            </a:r>
            <a:r>
              <a:rPr lang="pt-BR" sz="1400" b="1" dirty="0">
                <a:solidFill>
                  <a:srgbClr val="ED7D31"/>
                </a:solidFill>
                <a:latin typeface="Gotham HTF"/>
              </a:rPr>
              <a:t>VARIÁVEIS NUMÉRICAS?</a:t>
            </a:r>
          </a:p>
        </p:txBody>
      </p:sp>
      <p:sp>
        <p:nvSpPr>
          <p:cNvPr id="14" name="Rectangle 7">
            <a:extLst>
              <a:ext uri="{FF2B5EF4-FFF2-40B4-BE49-F238E27FC236}">
                <a16:creationId xmlns:a16="http://schemas.microsoft.com/office/drawing/2014/main" id="{1B863E77-CD4F-CD9D-D107-17CD6A52C880}"/>
              </a:ext>
            </a:extLst>
          </p:cNvPr>
          <p:cNvSpPr/>
          <p:nvPr/>
        </p:nvSpPr>
        <p:spPr>
          <a:xfrm>
            <a:off x="6316625" y="4871348"/>
            <a:ext cx="1395175" cy="1914428"/>
          </a:xfrm>
          <a:prstGeom prst="rect">
            <a:avLst/>
          </a:prstGeom>
          <a:solidFill>
            <a:srgbClr val="D9D9D9">
              <a:alpha val="2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r>
              <a:rPr lang="pt-BR" sz="1400" dirty="0">
                <a:solidFill>
                  <a:srgbClr val="ED265B"/>
                </a:solidFill>
                <a:latin typeface="Gotham HTF"/>
              </a:rPr>
              <a:t>Por definição, SIM! Mas lembram da </a:t>
            </a:r>
            <a:r>
              <a:rPr lang="pt-BR" sz="1400" b="1" dirty="0">
                <a:solidFill>
                  <a:srgbClr val="ED265B"/>
                </a:solidFill>
                <a:latin typeface="Gotham HTF"/>
              </a:rPr>
              <a:t>Tabela ASCII</a:t>
            </a:r>
            <a:r>
              <a:rPr lang="pt-BR" sz="1400" dirty="0">
                <a:solidFill>
                  <a:srgbClr val="ED265B"/>
                </a:solidFill>
                <a:latin typeface="Gotham HTF"/>
              </a:rPr>
              <a:t>?</a:t>
            </a:r>
          </a:p>
        </p:txBody>
      </p:sp>
      <p:sp>
        <p:nvSpPr>
          <p:cNvPr id="15" name="Rectangle 8">
            <a:extLst>
              <a:ext uri="{FF2B5EF4-FFF2-40B4-BE49-F238E27FC236}">
                <a16:creationId xmlns:a16="http://schemas.microsoft.com/office/drawing/2014/main" id="{994AD6AD-5050-38A9-8909-3083CB007103}"/>
              </a:ext>
            </a:extLst>
          </p:cNvPr>
          <p:cNvSpPr/>
          <p:nvPr/>
        </p:nvSpPr>
        <p:spPr>
          <a:xfrm>
            <a:off x="6198894" y="4738820"/>
            <a:ext cx="1512906" cy="58611"/>
          </a:xfrm>
          <a:prstGeom prst="rect">
            <a:avLst/>
          </a:prstGeom>
          <a:solidFill>
            <a:srgbClr val="ED14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pt-BR" sz="1400" dirty="0">
              <a:solidFill>
                <a:prstClr val="white"/>
              </a:solidFill>
              <a:latin typeface="Gotham HTF"/>
            </a:endParaRPr>
          </a:p>
        </p:txBody>
      </p:sp>
      <p:sp>
        <p:nvSpPr>
          <p:cNvPr id="16" name="Flowchart: Off-page Connector 13">
            <a:extLst>
              <a:ext uri="{FF2B5EF4-FFF2-40B4-BE49-F238E27FC236}">
                <a16:creationId xmlns:a16="http://schemas.microsoft.com/office/drawing/2014/main" id="{FC397221-9F84-5339-8CFA-8EA03CE38528}"/>
              </a:ext>
            </a:extLst>
          </p:cNvPr>
          <p:cNvSpPr/>
          <p:nvPr/>
        </p:nvSpPr>
        <p:spPr>
          <a:xfrm>
            <a:off x="4693744" y="3717032"/>
            <a:ext cx="1395175" cy="802073"/>
          </a:xfrm>
          <a:prstGeom prst="flowChartOffpageConnector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pt-BR" sz="4000" dirty="0">
              <a:solidFill>
                <a:prstClr val="white"/>
              </a:solidFill>
              <a:latin typeface="Gotham HTF"/>
            </a:endParaRPr>
          </a:p>
        </p:txBody>
      </p:sp>
      <p:sp>
        <p:nvSpPr>
          <p:cNvPr id="17" name="Flowchart: Off-page Connector 14">
            <a:extLst>
              <a:ext uri="{FF2B5EF4-FFF2-40B4-BE49-F238E27FC236}">
                <a16:creationId xmlns:a16="http://schemas.microsoft.com/office/drawing/2014/main" id="{3AD693FE-DE80-BA7E-7025-893C242BED84}"/>
              </a:ext>
            </a:extLst>
          </p:cNvPr>
          <p:cNvSpPr/>
          <p:nvPr/>
        </p:nvSpPr>
        <p:spPr>
          <a:xfrm>
            <a:off x="6316625" y="3717032"/>
            <a:ext cx="1395175" cy="802073"/>
          </a:xfrm>
          <a:prstGeom prst="flowChartOffpageConnector">
            <a:avLst/>
          </a:prstGeom>
          <a:solidFill>
            <a:srgbClr val="ED14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pt-BR" sz="4000" dirty="0">
              <a:solidFill>
                <a:prstClr val="white"/>
              </a:solidFill>
              <a:latin typeface="Gotham HTF"/>
            </a:endParaRPr>
          </a:p>
        </p:txBody>
      </p:sp>
    </p:spTree>
    <p:extLst>
      <p:ext uri="{BB962C8B-B14F-4D97-AF65-F5344CB8AC3E}">
        <p14:creationId xmlns:p14="http://schemas.microsoft.com/office/powerpoint/2010/main" val="1351915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Personalizar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8320</TotalTime>
  <Words>2422</Words>
  <Application>Microsoft Office PowerPoint</Application>
  <PresentationFormat>Apresentação na tela (4:3)</PresentationFormat>
  <Paragraphs>270</Paragraphs>
  <Slides>24</Slides>
  <Notes>2</Notes>
  <HiddenSlides>0</HiddenSlides>
  <MMClips>0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24</vt:i4>
      </vt:variant>
    </vt:vector>
  </HeadingPairs>
  <TitlesOfParts>
    <vt:vector size="34" baseType="lpstr">
      <vt:lpstr>Arial</vt:lpstr>
      <vt:lpstr>Calibri</vt:lpstr>
      <vt:lpstr>Calibri Light</vt:lpstr>
      <vt:lpstr>Gotham HTF</vt:lpstr>
      <vt:lpstr>Gotham HTF Light</vt:lpstr>
      <vt:lpstr>Gotham HTF Medium</vt:lpstr>
      <vt:lpstr>Proxima Nova</vt:lpstr>
      <vt:lpstr>Wingdings</vt:lpstr>
      <vt:lpstr>Personalizar design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Copyright © 2023  Prof. Airton  / Prof. Fabio / Prof. Lucas / Prof. Yan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Paula</dc:creator>
  <cp:lastModifiedBy>Airton</cp:lastModifiedBy>
  <cp:revision>479</cp:revision>
  <dcterms:created xsi:type="dcterms:W3CDTF">2018-08-18T04:32:45Z</dcterms:created>
  <dcterms:modified xsi:type="dcterms:W3CDTF">2023-09-11T19:44:02Z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ada0a2f-b917-4d51-b0d0-d418a10c8b23_Enabled">
    <vt:lpwstr>True</vt:lpwstr>
  </property>
  <property fmtid="{D5CDD505-2E9C-101B-9397-08002B2CF9AE}" pid="3" name="MSIP_Label_1ada0a2f-b917-4d51-b0d0-d418a10c8b23_SiteId">
    <vt:lpwstr>12a3af23-a769-4654-847f-958f3d479f4a</vt:lpwstr>
  </property>
  <property fmtid="{D5CDD505-2E9C-101B-9397-08002B2CF9AE}" pid="4" name="MSIP_Label_1ada0a2f-b917-4d51-b0d0-d418a10c8b23_Owner">
    <vt:lpwstr>Rafael.Ronqui@BR.nestle.com</vt:lpwstr>
  </property>
  <property fmtid="{D5CDD505-2E9C-101B-9397-08002B2CF9AE}" pid="5" name="MSIP_Label_1ada0a2f-b917-4d51-b0d0-d418a10c8b23_SetDate">
    <vt:lpwstr>2019-02-19T12:24:28.6978643Z</vt:lpwstr>
  </property>
  <property fmtid="{D5CDD505-2E9C-101B-9397-08002B2CF9AE}" pid="6" name="MSIP_Label_1ada0a2f-b917-4d51-b0d0-d418a10c8b23_Name">
    <vt:lpwstr>General Use</vt:lpwstr>
  </property>
  <property fmtid="{D5CDD505-2E9C-101B-9397-08002B2CF9AE}" pid="7" name="MSIP_Label_1ada0a2f-b917-4d51-b0d0-d418a10c8b23_Application">
    <vt:lpwstr>Microsoft Azure Information Protection</vt:lpwstr>
  </property>
  <property fmtid="{D5CDD505-2E9C-101B-9397-08002B2CF9AE}" pid="8" name="MSIP_Label_1ada0a2f-b917-4d51-b0d0-d418a10c8b23_Extended_MSFT_Method">
    <vt:lpwstr>Automatic</vt:lpwstr>
  </property>
  <property fmtid="{D5CDD505-2E9C-101B-9397-08002B2CF9AE}" pid="9" name="Sensitivity">
    <vt:lpwstr>General Use</vt:lpwstr>
  </property>
</Properties>
</file>